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269" r:id="rId5"/>
    <p:sldId id="348" r:id="rId6"/>
    <p:sldId id="347" r:id="rId7"/>
    <p:sldId id="346" r:id="rId8"/>
    <p:sldId id="349" r:id="rId9"/>
    <p:sldId id="350" r:id="rId10"/>
    <p:sldId id="353" r:id="rId11"/>
    <p:sldId id="354" r:id="rId12"/>
    <p:sldId id="352" r:id="rId13"/>
    <p:sldId id="355" r:id="rId14"/>
    <p:sldId id="356" r:id="rId15"/>
    <p:sldId id="357" r:id="rId16"/>
    <p:sldId id="358" r:id="rId17"/>
    <p:sldId id="359" r:id="rId18"/>
    <p:sldId id="360" r:id="rId19"/>
    <p:sldId id="361" r:id="rId20"/>
    <p:sldId id="362" r:id="rId21"/>
    <p:sldId id="363" r:id="rId22"/>
    <p:sldId id="393" r:id="rId23"/>
    <p:sldId id="392" r:id="rId24"/>
    <p:sldId id="365" r:id="rId25"/>
    <p:sldId id="368" r:id="rId26"/>
    <p:sldId id="395" r:id="rId27"/>
    <p:sldId id="396" r:id="rId28"/>
    <p:sldId id="369" r:id="rId29"/>
    <p:sldId id="397" r:id="rId30"/>
    <p:sldId id="371" r:id="rId31"/>
    <p:sldId id="372" r:id="rId32"/>
    <p:sldId id="373" r:id="rId33"/>
    <p:sldId id="374" r:id="rId34"/>
    <p:sldId id="375" r:id="rId35"/>
    <p:sldId id="376" r:id="rId36"/>
    <p:sldId id="377" r:id="rId37"/>
    <p:sldId id="378" r:id="rId38"/>
    <p:sldId id="379" r:id="rId39"/>
    <p:sldId id="380" r:id="rId40"/>
    <p:sldId id="382" r:id="rId41"/>
    <p:sldId id="383" r:id="rId42"/>
    <p:sldId id="384" r:id="rId43"/>
    <p:sldId id="270" r:id="rId44"/>
    <p:sldId id="387" r:id="rId45"/>
  </p:sldIdLst>
  <p:sldSz cx="9144000" cy="6858000" type="screen4x3"/>
  <p:notesSz cx="6797675" cy="9872663"/>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ertazzi Carlo" initials="A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FFFFFF"/>
    <a:srgbClr val="FF9900"/>
    <a:srgbClr val="385D8A"/>
    <a:srgbClr val="002060"/>
    <a:srgbClr val="CC99FF"/>
    <a:srgbClr val="D60093"/>
    <a:srgbClr val="CC0099"/>
    <a:srgbClr val="FF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9T13:44:46.279" idx="2">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 xmlns:a16="http://schemas.microsoft.com/office/drawing/2014/main" id="{970DF85F-0E66-4C66-A43B-91DABF70119D}"/>
              </a:ext>
            </a:extLst>
          </p:cNvPr>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 xmlns:a16="http://schemas.microsoft.com/office/drawing/2014/main" id="{BACBC431-1898-4745-BDD4-D0C4F3C90099}"/>
              </a:ext>
            </a:extLst>
          </p:cNvPr>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B1943791-0623-410E-8918-7F408E61D553}" type="datetimeFigureOut">
              <a:rPr lang="it-IT" smtClean="0"/>
              <a:t>10/10/2018</a:t>
            </a:fld>
            <a:endParaRPr lang="it-IT"/>
          </a:p>
        </p:txBody>
      </p:sp>
      <p:sp>
        <p:nvSpPr>
          <p:cNvPr id="4" name="Segnaposto piè di pagina 3">
            <a:extLst>
              <a:ext uri="{FF2B5EF4-FFF2-40B4-BE49-F238E27FC236}">
                <a16:creationId xmlns="" xmlns:a16="http://schemas.microsoft.com/office/drawing/2014/main" id="{310D0690-A766-47C5-BBAC-598A2D9B0083}"/>
              </a:ext>
            </a:extLst>
          </p:cNvPr>
          <p:cNvSpPr>
            <a:spLocks noGrp="1"/>
          </p:cNvSpPr>
          <p:nvPr>
            <p:ph type="ftr" sz="quarter" idx="2"/>
          </p:nvPr>
        </p:nvSpPr>
        <p:spPr>
          <a:xfrm>
            <a:off x="0" y="9378477"/>
            <a:ext cx="2946400" cy="494186"/>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 xmlns:a16="http://schemas.microsoft.com/office/drawing/2014/main" id="{3537CB7A-A210-4EF3-AEC9-75DD0B72B9A4}"/>
              </a:ext>
            </a:extLst>
          </p:cNvPr>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F82E914F-129D-4614-BF71-DB9CC1E153A9}" type="slidenum">
              <a:rPr lang="it-IT" smtClean="0"/>
              <a:t>‹N›</a:t>
            </a:fld>
            <a:endParaRPr lang="it-IT"/>
          </a:p>
        </p:txBody>
      </p:sp>
    </p:spTree>
    <p:extLst>
      <p:ext uri="{BB962C8B-B14F-4D97-AF65-F5344CB8AC3E}">
        <p14:creationId xmlns:p14="http://schemas.microsoft.com/office/powerpoint/2010/main" val="330252015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418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4186"/>
          </a:xfrm>
          <a:prstGeom prst="rect">
            <a:avLst/>
          </a:prstGeom>
        </p:spPr>
        <p:txBody>
          <a:bodyPr vert="horz" lIns="91440" tIns="45720" rIns="91440" bIns="45720" rtlCol="0"/>
          <a:lstStyle>
            <a:lvl1pPr algn="r">
              <a:defRPr sz="1200"/>
            </a:lvl1pPr>
          </a:lstStyle>
          <a:p>
            <a:fld id="{47602F49-72DF-447F-8754-C86C5D28B126}" type="datetimeFigureOut">
              <a:rPr lang="it-IT" smtClean="0"/>
              <a:t>10/10/2018</a:t>
            </a:fld>
            <a:endParaRPr lang="it-IT"/>
          </a:p>
        </p:txBody>
      </p:sp>
      <p:sp>
        <p:nvSpPr>
          <p:cNvPr id="4" name="Segnaposto immagine diapositiva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50815"/>
            <a:ext cx="5438775" cy="3887173"/>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8477"/>
            <a:ext cx="2946400" cy="49418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378477"/>
            <a:ext cx="2946400" cy="494186"/>
          </a:xfrm>
          <a:prstGeom prst="rect">
            <a:avLst/>
          </a:prstGeom>
        </p:spPr>
        <p:txBody>
          <a:bodyPr vert="horz" lIns="91440" tIns="45720" rIns="91440" bIns="45720" rtlCol="0" anchor="b"/>
          <a:lstStyle>
            <a:lvl1pPr algn="r">
              <a:defRPr sz="1200"/>
            </a:lvl1pPr>
          </a:lstStyle>
          <a:p>
            <a:fld id="{EB443EF3-6C38-49B1-AB64-FF463DA96346}" type="slidenum">
              <a:rPr lang="it-IT" smtClean="0"/>
              <a:t>‹N›</a:t>
            </a:fld>
            <a:endParaRPr lang="it-IT"/>
          </a:p>
        </p:txBody>
      </p:sp>
    </p:spTree>
    <p:extLst>
      <p:ext uri="{BB962C8B-B14F-4D97-AF65-F5344CB8AC3E}">
        <p14:creationId xmlns:p14="http://schemas.microsoft.com/office/powerpoint/2010/main" val="70147420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EB443EF3-6C38-49B1-AB64-FF463DA96346}" type="slidenum">
              <a:rPr lang="it-IT" smtClean="0"/>
              <a:t>1</a:t>
            </a:fld>
            <a:endParaRPr lang="it-IT"/>
          </a:p>
        </p:txBody>
      </p:sp>
    </p:spTree>
    <p:extLst>
      <p:ext uri="{BB962C8B-B14F-4D97-AF65-F5344CB8AC3E}">
        <p14:creationId xmlns:p14="http://schemas.microsoft.com/office/powerpoint/2010/main" val="4372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a:prstGeom prst="rect">
            <a:avLst/>
          </a:prstGeom>
        </p:spPr>
        <p:txBody>
          <a:bodyPr/>
          <a:lstStyle/>
          <a:p>
            <a:pPr lvl="0"/>
            <a:endParaRPr lang="it-IT"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4638"/>
            <a:ext cx="8229600" cy="5851525"/>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9" name="Picture 2" descr="https://upload.wikimedia.org/wikipedia/it/thumb/0/0b/Logo_Ministeto_Ambiente.png/800px-Logo_Ministeto_Ambiente.png"/>
          <p:cNvPicPr>
            <a:picLocks noChangeAspect="1" noChangeArrowheads="1"/>
          </p:cNvPicPr>
          <p:nvPr userDrawn="1"/>
        </p:nvPicPr>
        <p:blipFill>
          <a:blip r:embed="rId15"/>
          <a:srcRect/>
          <a:stretch>
            <a:fillRect/>
          </a:stretch>
        </p:blipFill>
        <p:spPr bwMode="auto">
          <a:xfrm>
            <a:off x="323850" y="23813"/>
            <a:ext cx="863600" cy="554037"/>
          </a:xfrm>
          <a:prstGeom prst="rect">
            <a:avLst/>
          </a:prstGeom>
          <a:noFill/>
          <a:ln w="9525">
            <a:noFill/>
            <a:miter lim="800000"/>
            <a:headEnd/>
            <a:tailEnd/>
          </a:ln>
        </p:spPr>
      </p:pic>
      <p:pic>
        <p:nvPicPr>
          <p:cNvPr id="1030" name="Picture 4" descr="http://www.comaut.isprambiente.it/immagini/logo_.png"/>
          <p:cNvPicPr>
            <a:picLocks noChangeAspect="1" noChangeArrowheads="1"/>
          </p:cNvPicPr>
          <p:nvPr userDrawn="1"/>
        </p:nvPicPr>
        <p:blipFill>
          <a:blip r:embed="rId16"/>
          <a:srcRect/>
          <a:stretch>
            <a:fillRect/>
          </a:stretch>
        </p:blipFill>
        <p:spPr bwMode="auto">
          <a:xfrm>
            <a:off x="3849688" y="87313"/>
            <a:ext cx="1298575" cy="401637"/>
          </a:xfrm>
          <a:prstGeom prst="rect">
            <a:avLst/>
          </a:prstGeom>
          <a:noFill/>
          <a:ln w="9525">
            <a:noFill/>
            <a:miter lim="800000"/>
            <a:headEnd/>
            <a:tailEnd/>
          </a:ln>
        </p:spPr>
      </p:pic>
      <p:pic>
        <p:nvPicPr>
          <p:cNvPr id="1031" name="Picture 64" descr="marchio_regione_emilia-romagna"/>
          <p:cNvPicPr>
            <a:picLocks noChangeAspect="1" noChangeArrowheads="1"/>
          </p:cNvPicPr>
          <p:nvPr userDrawn="1"/>
        </p:nvPicPr>
        <p:blipFill>
          <a:blip r:embed="rId17"/>
          <a:srcRect/>
          <a:stretch>
            <a:fillRect/>
          </a:stretch>
        </p:blipFill>
        <p:spPr bwMode="auto">
          <a:xfrm>
            <a:off x="7380288" y="188913"/>
            <a:ext cx="1539875" cy="222250"/>
          </a:xfrm>
          <a:prstGeom prst="rect">
            <a:avLst/>
          </a:prstGeom>
          <a:noFill/>
          <a:ln w="9525">
            <a:noFill/>
            <a:miter lim="800000"/>
            <a:headEnd/>
            <a:tailEnd/>
          </a:ln>
        </p:spPr>
      </p:pic>
      <p:sp>
        <p:nvSpPr>
          <p:cNvPr id="10" name="Rettangolo 9"/>
          <p:cNvSpPr/>
          <p:nvPr userDrawn="1"/>
        </p:nvSpPr>
        <p:spPr>
          <a:xfrm>
            <a:off x="0" y="6534150"/>
            <a:ext cx="9144000" cy="287338"/>
          </a:xfrm>
          <a:prstGeom prst="rect">
            <a:avLst/>
          </a:prstGeom>
          <a:solidFill>
            <a:srgbClr val="009DD9">
              <a:lumMod val="50000"/>
            </a:srgbClr>
          </a:solidFill>
          <a:ln w="25400" cap="flat" cmpd="sng" algn="ctr">
            <a:noFill/>
            <a:prstDash val="solid"/>
          </a:ln>
          <a:effectLst/>
        </p:spPr>
        <p:txBody>
          <a:bodyPr anchor="ctr"/>
          <a:lstStyle/>
          <a:p>
            <a:pPr algn="ctr" fontAlgn="auto">
              <a:spcBef>
                <a:spcPts val="0"/>
              </a:spcBef>
              <a:spcAft>
                <a:spcPts val="0"/>
              </a:spcAft>
              <a:defRPr/>
            </a:pPr>
            <a:endParaRPr lang="it-IT" kern="0">
              <a:solidFill>
                <a:prstClr val="white"/>
              </a:solidFill>
              <a:latin typeface="Calibri"/>
              <a:cs typeface="+mn-cs"/>
            </a:endParaRPr>
          </a:p>
        </p:txBody>
      </p:sp>
      <p:sp>
        <p:nvSpPr>
          <p:cNvPr id="2" name="Rettangolo 29"/>
          <p:cNvSpPr>
            <a:spLocks noChangeArrowheads="1"/>
          </p:cNvSpPr>
          <p:nvPr userDrawn="1"/>
        </p:nvSpPr>
        <p:spPr bwMode="auto">
          <a:xfrm>
            <a:off x="49213" y="6569075"/>
            <a:ext cx="7488237" cy="400110"/>
          </a:xfrm>
          <a:prstGeom prst="rect">
            <a:avLst/>
          </a:prstGeom>
          <a:noFill/>
          <a:ln w="9525">
            <a:noFill/>
            <a:miter lim="800000"/>
            <a:headEnd/>
            <a:tailEnd/>
          </a:ln>
        </p:spPr>
        <p:txBody>
          <a:bodyPr>
            <a:spAutoFit/>
          </a:bodyPr>
          <a:lstStyle/>
          <a:p>
            <a:pPr>
              <a:defRPr/>
            </a:pPr>
            <a:r>
              <a:rPr lang="it-IT" sz="1000" i="1" dirty="0">
                <a:solidFill>
                  <a:schemeClr val="bg1"/>
                </a:solidFill>
                <a:latin typeface="Calibri" pitchFamily="34" charset="0"/>
              </a:rPr>
              <a:t>TNEC Tavolo Nazionale Erosione Costiera – Linee Guida per la Gestione della Dinamica Costiera  –  </a:t>
            </a:r>
            <a:r>
              <a:rPr lang="it-IT" sz="1000" i="1" dirty="0" err="1">
                <a:solidFill>
                  <a:schemeClr val="bg1"/>
                </a:solidFill>
                <a:latin typeface="Calibri" pitchFamily="34" charset="0"/>
              </a:rPr>
              <a:t>Coast</a:t>
            </a:r>
            <a:r>
              <a:rPr lang="it-IT" sz="1000" i="1" dirty="0">
                <a:solidFill>
                  <a:schemeClr val="bg1"/>
                </a:solidFill>
                <a:latin typeface="Calibri" pitchFamily="34" charset="0"/>
              </a:rPr>
              <a:t>- Ferrara  Gestione ambientale di marina e porti - Parte II 19 settembre 2018</a:t>
            </a:r>
          </a:p>
        </p:txBody>
      </p:sp>
      <p:sp>
        <p:nvSpPr>
          <p:cNvPr id="3" name="Rettangolo 29"/>
          <p:cNvSpPr>
            <a:spLocks noChangeArrowheads="1"/>
          </p:cNvSpPr>
          <p:nvPr userDrawn="1"/>
        </p:nvSpPr>
        <p:spPr bwMode="auto">
          <a:xfrm>
            <a:off x="8172450" y="6569075"/>
            <a:ext cx="900113" cy="244475"/>
          </a:xfrm>
          <a:prstGeom prst="rect">
            <a:avLst/>
          </a:prstGeom>
          <a:noFill/>
          <a:ln w="9525">
            <a:noFill/>
            <a:miter lim="800000"/>
            <a:headEnd/>
            <a:tailEnd/>
          </a:ln>
        </p:spPr>
        <p:txBody>
          <a:bodyPr>
            <a:spAutoFit/>
          </a:bodyPr>
          <a:lstStyle/>
          <a:p>
            <a:r>
              <a:rPr lang="it-IT" sz="1000" i="1">
                <a:solidFill>
                  <a:schemeClr val="bg1"/>
                </a:solidFill>
                <a:latin typeface="Calibri" pitchFamily="34" charset="0"/>
              </a:rPr>
              <a:t>R. Montanari</a:t>
            </a:r>
          </a:p>
        </p:txBody>
      </p:sp>
      <p:pic>
        <p:nvPicPr>
          <p:cNvPr id="1035" name="Picture 11"/>
          <p:cNvPicPr>
            <a:picLocks noChangeAspect="1" noChangeArrowheads="1"/>
          </p:cNvPicPr>
          <p:nvPr userDrawn="1"/>
        </p:nvPicPr>
        <p:blipFill>
          <a:blip r:embed="rId18"/>
          <a:srcRect/>
          <a:stretch>
            <a:fillRect/>
          </a:stretch>
        </p:blipFill>
        <p:spPr bwMode="auto">
          <a:xfrm>
            <a:off x="7950200" y="6581775"/>
            <a:ext cx="207963" cy="201613"/>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endParaRPr lang="it-IT"/>
          </a:p>
        </p:txBody>
      </p:sp>
      <p:sp>
        <p:nvSpPr>
          <p:cNvPr id="15362" name="CasellaDiTesto 3"/>
          <p:cNvSpPr txBox="1">
            <a:spLocks noChangeArrowheads="1"/>
          </p:cNvSpPr>
          <p:nvPr/>
        </p:nvSpPr>
        <p:spPr bwMode="auto">
          <a:xfrm>
            <a:off x="2598036" y="386529"/>
            <a:ext cx="4461799" cy="1200329"/>
          </a:xfrm>
          <a:prstGeom prst="rect">
            <a:avLst/>
          </a:prstGeom>
          <a:noFill/>
          <a:ln w="9525">
            <a:noFill/>
            <a:miter lim="800000"/>
            <a:headEnd/>
            <a:tailEnd/>
          </a:ln>
        </p:spPr>
        <p:txBody>
          <a:bodyPr wrap="none">
            <a:spAutoFit/>
          </a:bodyPr>
          <a:lstStyle/>
          <a:p>
            <a:pPr algn="ctr"/>
            <a:r>
              <a:rPr lang="it-IT" b="1" dirty="0">
                <a:latin typeface="Calibri" pitchFamily="34" charset="0"/>
              </a:rPr>
              <a:t>Forum Internazionale del Mare e delle Coste </a:t>
            </a:r>
          </a:p>
          <a:p>
            <a:pPr algn="ctr"/>
            <a:r>
              <a:rPr lang="it-IT" b="1" dirty="0">
                <a:latin typeface="Calibri" pitchFamily="34" charset="0"/>
              </a:rPr>
              <a:t>Forte dei Marmi</a:t>
            </a:r>
          </a:p>
          <a:p>
            <a:pPr algn="ctr"/>
            <a:r>
              <a:rPr lang="it-IT" b="1" dirty="0">
                <a:latin typeface="Calibri" pitchFamily="34" charset="0"/>
              </a:rPr>
              <a:t>Villa Bertelli 10-13 ottobre </a:t>
            </a:r>
          </a:p>
          <a:p>
            <a:pPr algn="ctr"/>
            <a:r>
              <a:rPr lang="it-IT" b="1" dirty="0">
                <a:latin typeface="Calibri" pitchFamily="34" charset="0"/>
              </a:rPr>
              <a:t>Sessione 1  - Gestione costiera</a:t>
            </a:r>
          </a:p>
        </p:txBody>
      </p:sp>
      <p:sp>
        <p:nvSpPr>
          <p:cNvPr id="15363" name="CasellaDiTesto 4"/>
          <p:cNvSpPr txBox="1">
            <a:spLocks noChangeArrowheads="1"/>
          </p:cNvSpPr>
          <p:nvPr/>
        </p:nvSpPr>
        <p:spPr bwMode="auto">
          <a:xfrm>
            <a:off x="359533" y="2162060"/>
            <a:ext cx="8568952" cy="1600438"/>
          </a:xfrm>
          <a:prstGeom prst="rect">
            <a:avLst/>
          </a:prstGeom>
          <a:noFill/>
          <a:ln w="9525">
            <a:noFill/>
            <a:miter lim="800000"/>
            <a:headEnd/>
            <a:tailEnd/>
          </a:ln>
        </p:spPr>
        <p:txBody>
          <a:bodyPr wrap="square">
            <a:spAutoFit/>
          </a:bodyPr>
          <a:lstStyle/>
          <a:p>
            <a:pPr algn="ctr"/>
            <a:r>
              <a:rPr lang="it-IT" sz="3000" b="1" dirty="0">
                <a:latin typeface="Calibri" pitchFamily="34" charset="0"/>
              </a:rPr>
              <a:t>La  scheda di inquadramento dell'area di escavo </a:t>
            </a:r>
          </a:p>
          <a:p>
            <a:pPr algn="ctr"/>
            <a:r>
              <a:rPr lang="it-IT" sz="2000" b="1" dirty="0">
                <a:latin typeface="Calibri" pitchFamily="34" charset="0"/>
              </a:rPr>
              <a:t>Contenuta nel nuovo regolamento,  per l’autorizzazione di immersioni in mare dei materiali di escavo dei fondali marini di cui al D.M. 173/2016: </a:t>
            </a:r>
          </a:p>
          <a:p>
            <a:pPr algn="ctr"/>
            <a:r>
              <a:rPr lang="it-IT" sz="2800" b="1" dirty="0">
                <a:latin typeface="Calibri" pitchFamily="34" charset="0"/>
              </a:rPr>
              <a:t>Alcuni problemi applicativi,  proposte di miglioramento </a:t>
            </a:r>
          </a:p>
        </p:txBody>
      </p:sp>
      <p:sp>
        <p:nvSpPr>
          <p:cNvPr id="15364" name="CasellaDiTesto 5"/>
          <p:cNvSpPr txBox="1">
            <a:spLocks noChangeArrowheads="1"/>
          </p:cNvSpPr>
          <p:nvPr/>
        </p:nvSpPr>
        <p:spPr bwMode="auto">
          <a:xfrm>
            <a:off x="3492500" y="4316728"/>
            <a:ext cx="1974323" cy="400110"/>
          </a:xfrm>
          <a:prstGeom prst="rect">
            <a:avLst/>
          </a:prstGeom>
          <a:noFill/>
          <a:ln w="9525">
            <a:noFill/>
            <a:miter lim="800000"/>
            <a:headEnd/>
            <a:tailEnd/>
          </a:ln>
        </p:spPr>
        <p:txBody>
          <a:bodyPr wrap="none">
            <a:spAutoFit/>
          </a:bodyPr>
          <a:lstStyle/>
          <a:p>
            <a:r>
              <a:rPr lang="it-IT" sz="2000" b="1" dirty="0">
                <a:latin typeface="Calibri" pitchFamily="34" charset="0"/>
              </a:rPr>
              <a:t>Carlo Albertazzi </a:t>
            </a:r>
          </a:p>
        </p:txBody>
      </p:sp>
      <p:sp>
        <p:nvSpPr>
          <p:cNvPr id="15365" name="CasellaDiTesto 6"/>
          <p:cNvSpPr txBox="1">
            <a:spLocks noChangeArrowheads="1"/>
          </p:cNvSpPr>
          <p:nvPr/>
        </p:nvSpPr>
        <p:spPr bwMode="auto">
          <a:xfrm>
            <a:off x="2261143" y="4739729"/>
            <a:ext cx="4708020" cy="861774"/>
          </a:xfrm>
          <a:prstGeom prst="rect">
            <a:avLst/>
          </a:prstGeom>
          <a:noFill/>
          <a:ln w="9525">
            <a:noFill/>
            <a:miter lim="800000"/>
            <a:headEnd/>
            <a:tailEnd/>
          </a:ln>
        </p:spPr>
        <p:txBody>
          <a:bodyPr wrap="none">
            <a:spAutoFit/>
          </a:bodyPr>
          <a:lstStyle/>
          <a:p>
            <a:pPr algn="ctr"/>
            <a:r>
              <a:rPr lang="it-IT" b="1" dirty="0" smtClean="0">
                <a:latin typeface="Calibri" pitchFamily="34" charset="0"/>
              </a:rPr>
              <a:t>Direzione Cura del Territorio e dell’Ambiente </a:t>
            </a:r>
          </a:p>
          <a:p>
            <a:pPr algn="ctr"/>
            <a:r>
              <a:rPr lang="it-IT" b="1" dirty="0" smtClean="0">
                <a:latin typeface="Calibri" pitchFamily="34" charset="0"/>
              </a:rPr>
              <a:t>Servizio </a:t>
            </a:r>
            <a:r>
              <a:rPr lang="it-IT" b="1" dirty="0">
                <a:latin typeface="Calibri" pitchFamily="34" charset="0"/>
              </a:rPr>
              <a:t>Difesa del Suolo, della Costa e Bonifica </a:t>
            </a:r>
          </a:p>
          <a:p>
            <a:pPr algn="ctr"/>
            <a:r>
              <a:rPr lang="it-IT" sz="1400" b="1" dirty="0">
                <a:latin typeface="Calibri" pitchFamily="34" charset="0"/>
              </a:rPr>
              <a:t>P.O. Programmazione Interventi e Studi di difesa della Costa</a:t>
            </a:r>
          </a:p>
        </p:txBody>
      </p:sp>
      <p:pic>
        <p:nvPicPr>
          <p:cNvPr id="15369" name="Picture 64" descr="marchio_regione_emilia-romagna"/>
          <p:cNvPicPr>
            <a:picLocks noChangeAspect="1" noChangeArrowheads="1"/>
          </p:cNvPicPr>
          <p:nvPr/>
        </p:nvPicPr>
        <p:blipFill>
          <a:blip r:embed="rId3"/>
          <a:srcRect/>
          <a:stretch>
            <a:fillRect/>
          </a:stretch>
        </p:blipFill>
        <p:spPr bwMode="auto">
          <a:xfrm>
            <a:off x="3635897" y="5827761"/>
            <a:ext cx="2016224" cy="290224"/>
          </a:xfrm>
          <a:prstGeom prst="rect">
            <a:avLst/>
          </a:prstGeom>
          <a:noFill/>
          <a:ln w="9525">
            <a:noFill/>
            <a:miter lim="800000"/>
            <a:headEnd/>
            <a:tailEnd/>
          </a:ln>
        </p:spPr>
      </p:pic>
      <p:grpSp>
        <p:nvGrpSpPr>
          <p:cNvPr id="16" name="Gruppo 17">
            <a:extLst>
              <a:ext uri="{FF2B5EF4-FFF2-40B4-BE49-F238E27FC236}">
                <a16:creationId xmlns="" xmlns:a16="http://schemas.microsoft.com/office/drawing/2014/main" id="{588B69DB-8865-4A80-8A94-1FFD1E0F0FA7}"/>
              </a:ext>
            </a:extLst>
          </p:cNvPr>
          <p:cNvGrpSpPr>
            <a:grpSpLocks/>
          </p:cNvGrpSpPr>
          <p:nvPr/>
        </p:nvGrpSpPr>
        <p:grpSpPr bwMode="auto">
          <a:xfrm>
            <a:off x="0" y="6560854"/>
            <a:ext cx="9144000" cy="345559"/>
            <a:chOff x="-22223" y="6488875"/>
            <a:chExt cx="9143211" cy="345337"/>
          </a:xfrm>
        </p:grpSpPr>
        <p:sp>
          <p:nvSpPr>
            <p:cNvPr id="17" name="Rettangolo 18">
              <a:extLst>
                <a:ext uri="{FF2B5EF4-FFF2-40B4-BE49-F238E27FC236}">
                  <a16:creationId xmlns="" xmlns:a16="http://schemas.microsoft.com/office/drawing/2014/main" id="{1471C53D-657D-489B-9D32-52A6B0DCE935}"/>
                </a:ext>
              </a:extLst>
            </p:cNvPr>
            <p:cNvSpPr>
              <a:spLocks noChangeArrowheads="1"/>
            </p:cNvSpPr>
            <p:nvPr/>
          </p:nvSpPr>
          <p:spPr bwMode="auto">
            <a:xfrm>
              <a:off x="-22223" y="6503911"/>
              <a:ext cx="9143211" cy="288739"/>
            </a:xfrm>
            <a:prstGeom prst="rect">
              <a:avLst/>
            </a:prstGeom>
            <a:solidFill>
              <a:srgbClr val="004E6D"/>
            </a:solidFill>
            <a:ln w="25400" algn="ctr">
              <a:noFill/>
              <a:miter lim="800000"/>
              <a:headEnd/>
              <a:tailEnd/>
            </a:ln>
          </p:spPr>
          <p:txBody>
            <a:bodyPr anchor="ctr"/>
            <a:lstStyle/>
            <a:p>
              <a:pPr algn="ctr"/>
              <a:endParaRPr lang="it-IT" dirty="0">
                <a:solidFill>
                  <a:schemeClr val="bg2"/>
                </a:solidFill>
                <a:latin typeface="Calibri" pitchFamily="34" charset="0"/>
              </a:endParaRPr>
            </a:p>
          </p:txBody>
        </p:sp>
        <p:sp>
          <p:nvSpPr>
            <p:cNvPr id="18" name="CasellaDiTesto 19">
              <a:extLst>
                <a:ext uri="{FF2B5EF4-FFF2-40B4-BE49-F238E27FC236}">
                  <a16:creationId xmlns="" xmlns:a16="http://schemas.microsoft.com/office/drawing/2014/main" id="{D4206854-58C5-4C72-A78B-3335930DB8A6}"/>
                </a:ext>
              </a:extLst>
            </p:cNvPr>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endParaRPr lang="it-IT" sz="1400" b="1" i="1" dirty="0">
                <a:solidFill>
                  <a:schemeClr val="bg2"/>
                </a:solidFill>
                <a:latin typeface="Calibri" pitchFamily="34" charset="0"/>
              </a:endParaRPr>
            </a:p>
          </p:txBody>
        </p:sp>
        <p:sp>
          <p:nvSpPr>
            <p:cNvPr id="19" name="CasellaDiTesto 20">
              <a:extLst>
                <a:ext uri="{FF2B5EF4-FFF2-40B4-BE49-F238E27FC236}">
                  <a16:creationId xmlns="" xmlns:a16="http://schemas.microsoft.com/office/drawing/2014/main" id="{31405413-E361-49FD-9C05-E45CBDA0D038}"/>
                </a:ext>
              </a:extLst>
            </p:cNvPr>
            <p:cNvSpPr txBox="1">
              <a:spLocks noChangeArrowheads="1"/>
            </p:cNvSpPr>
            <p:nvPr/>
          </p:nvSpPr>
          <p:spPr bwMode="auto">
            <a:xfrm>
              <a:off x="6593537" y="6488875"/>
              <a:ext cx="1226512" cy="307579"/>
            </a:xfrm>
            <a:prstGeom prst="rect">
              <a:avLst/>
            </a:prstGeom>
            <a:noFill/>
            <a:ln w="9525">
              <a:noFill/>
              <a:miter lim="800000"/>
              <a:headEnd/>
              <a:tailEnd/>
            </a:ln>
          </p:spPr>
          <p:txBody>
            <a:bodyPr wrap="none">
              <a:spAutoFit/>
            </a:bodyPr>
            <a:lstStyle/>
            <a:p>
              <a:r>
                <a:rPr lang="it-IT" sz="1400" b="1" i="1" dirty="0">
                  <a:solidFill>
                    <a:schemeClr val="bg2"/>
                  </a:solidFill>
                  <a:latin typeface="Calibri" pitchFamily="34" charset="0"/>
                </a:rPr>
                <a:t>                          </a:t>
              </a:r>
            </a:p>
          </p:txBody>
        </p:sp>
      </p:grpSp>
      <p:sp>
        <p:nvSpPr>
          <p:cNvPr id="2" name="Rettangolo 1">
            <a:extLst>
              <a:ext uri="{FF2B5EF4-FFF2-40B4-BE49-F238E27FC236}">
                <a16:creationId xmlns="" xmlns:a16="http://schemas.microsoft.com/office/drawing/2014/main" id="{CB1B9549-EE01-43E4-BE85-A1E959A33E03}"/>
              </a:ext>
            </a:extLst>
          </p:cNvPr>
          <p:cNvSpPr/>
          <p:nvPr/>
        </p:nvSpPr>
        <p:spPr>
          <a:xfrm>
            <a:off x="654714" y="6579784"/>
            <a:ext cx="7920879"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                                          10 Ottobre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EF8AB933-B262-4C07-9E11-138E80BCADDB}"/>
              </a:ext>
            </a:extLst>
          </p:cNvPr>
          <p:cNvPicPr>
            <a:picLocks noChangeAspect="1"/>
          </p:cNvPicPr>
          <p:nvPr/>
        </p:nvPicPr>
        <p:blipFill>
          <a:blip r:embed="rId3"/>
          <a:stretch>
            <a:fillRect/>
          </a:stretch>
        </p:blipFill>
        <p:spPr>
          <a:xfrm>
            <a:off x="1763688" y="488208"/>
            <a:ext cx="5544616" cy="5893119"/>
          </a:xfrm>
          <a:prstGeom prst="rect">
            <a:avLst/>
          </a:prstGeom>
        </p:spPr>
      </p:pic>
    </p:spTree>
    <p:extLst>
      <p:ext uri="{BB962C8B-B14F-4D97-AF65-F5344CB8AC3E}">
        <p14:creationId xmlns:p14="http://schemas.microsoft.com/office/powerpoint/2010/main" val="2462919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6" name="Immagine 15">
            <a:extLst>
              <a:ext uri="{FF2B5EF4-FFF2-40B4-BE49-F238E27FC236}">
                <a16:creationId xmlns="" xmlns:a16="http://schemas.microsoft.com/office/drawing/2014/main" id="{E2B312E7-7476-49FC-A280-71A10D1F7E77}"/>
              </a:ext>
            </a:extLst>
          </p:cNvPr>
          <p:cNvPicPr>
            <a:picLocks noChangeAspect="1"/>
          </p:cNvPicPr>
          <p:nvPr/>
        </p:nvPicPr>
        <p:blipFill>
          <a:blip r:embed="rId3"/>
          <a:stretch>
            <a:fillRect/>
          </a:stretch>
        </p:blipFill>
        <p:spPr>
          <a:xfrm>
            <a:off x="971600" y="553281"/>
            <a:ext cx="7488832" cy="5828048"/>
          </a:xfrm>
          <a:prstGeom prst="rect">
            <a:avLst/>
          </a:prstGeom>
        </p:spPr>
      </p:pic>
    </p:spTree>
    <p:extLst>
      <p:ext uri="{BB962C8B-B14F-4D97-AF65-F5344CB8AC3E}">
        <p14:creationId xmlns:p14="http://schemas.microsoft.com/office/powerpoint/2010/main" val="43721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6EC60218-1D65-49FB-9D52-7B297D88B55D}"/>
              </a:ext>
            </a:extLst>
          </p:cNvPr>
          <p:cNvPicPr>
            <a:picLocks noChangeAspect="1"/>
          </p:cNvPicPr>
          <p:nvPr/>
        </p:nvPicPr>
        <p:blipFill>
          <a:blip r:embed="rId3"/>
          <a:stretch>
            <a:fillRect/>
          </a:stretch>
        </p:blipFill>
        <p:spPr>
          <a:xfrm>
            <a:off x="899592" y="705625"/>
            <a:ext cx="7848871" cy="5658435"/>
          </a:xfrm>
          <a:prstGeom prst="rect">
            <a:avLst/>
          </a:prstGeom>
        </p:spPr>
      </p:pic>
    </p:spTree>
    <p:extLst>
      <p:ext uri="{BB962C8B-B14F-4D97-AF65-F5344CB8AC3E}">
        <p14:creationId xmlns:p14="http://schemas.microsoft.com/office/powerpoint/2010/main" val="373419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253D9FC2-1547-440C-B86E-7DB6475871EF}"/>
              </a:ext>
            </a:extLst>
          </p:cNvPr>
          <p:cNvPicPr>
            <a:picLocks noChangeAspect="1"/>
          </p:cNvPicPr>
          <p:nvPr/>
        </p:nvPicPr>
        <p:blipFill>
          <a:blip r:embed="rId3"/>
          <a:stretch>
            <a:fillRect/>
          </a:stretch>
        </p:blipFill>
        <p:spPr>
          <a:xfrm>
            <a:off x="755576" y="317499"/>
            <a:ext cx="7056783" cy="6223001"/>
          </a:xfrm>
          <a:prstGeom prst="rect">
            <a:avLst/>
          </a:prstGeom>
        </p:spPr>
      </p:pic>
    </p:spTree>
    <p:extLst>
      <p:ext uri="{BB962C8B-B14F-4D97-AF65-F5344CB8AC3E}">
        <p14:creationId xmlns:p14="http://schemas.microsoft.com/office/powerpoint/2010/main" val="148585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A7CF1F4A-F5C7-4857-8E8C-879C638B6338}"/>
              </a:ext>
            </a:extLst>
          </p:cNvPr>
          <p:cNvPicPr>
            <a:picLocks noChangeAspect="1"/>
          </p:cNvPicPr>
          <p:nvPr/>
        </p:nvPicPr>
        <p:blipFill>
          <a:blip r:embed="rId3"/>
          <a:stretch>
            <a:fillRect/>
          </a:stretch>
        </p:blipFill>
        <p:spPr>
          <a:xfrm>
            <a:off x="1455335" y="553280"/>
            <a:ext cx="6233329" cy="5770001"/>
          </a:xfrm>
          <a:prstGeom prst="rect">
            <a:avLst/>
          </a:prstGeom>
        </p:spPr>
      </p:pic>
    </p:spTree>
    <p:extLst>
      <p:ext uri="{BB962C8B-B14F-4D97-AF65-F5344CB8AC3E}">
        <p14:creationId xmlns:p14="http://schemas.microsoft.com/office/powerpoint/2010/main" val="2539687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C9A73A96-B11C-4C73-8AF5-88E94575DC2C}"/>
              </a:ext>
            </a:extLst>
          </p:cNvPr>
          <p:cNvPicPr>
            <a:picLocks noChangeAspect="1"/>
          </p:cNvPicPr>
          <p:nvPr/>
        </p:nvPicPr>
        <p:blipFill>
          <a:blip r:embed="rId3"/>
          <a:stretch>
            <a:fillRect/>
          </a:stretch>
        </p:blipFill>
        <p:spPr>
          <a:xfrm>
            <a:off x="1576274" y="514349"/>
            <a:ext cx="5991451" cy="5829301"/>
          </a:xfrm>
          <a:prstGeom prst="rect">
            <a:avLst/>
          </a:prstGeom>
        </p:spPr>
      </p:pic>
    </p:spTree>
    <p:extLst>
      <p:ext uri="{BB962C8B-B14F-4D97-AF65-F5344CB8AC3E}">
        <p14:creationId xmlns:p14="http://schemas.microsoft.com/office/powerpoint/2010/main" val="374806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F7492025-713A-43D0-87CE-510C5CF00786}"/>
              </a:ext>
            </a:extLst>
          </p:cNvPr>
          <p:cNvPicPr>
            <a:picLocks noChangeAspect="1"/>
          </p:cNvPicPr>
          <p:nvPr/>
        </p:nvPicPr>
        <p:blipFill>
          <a:blip r:embed="rId3"/>
          <a:stretch>
            <a:fillRect/>
          </a:stretch>
        </p:blipFill>
        <p:spPr>
          <a:xfrm>
            <a:off x="1144687" y="1459618"/>
            <a:ext cx="6854626" cy="4561669"/>
          </a:xfrm>
          <a:prstGeom prst="rect">
            <a:avLst/>
          </a:prstGeom>
        </p:spPr>
      </p:pic>
    </p:spTree>
    <p:extLst>
      <p:ext uri="{BB962C8B-B14F-4D97-AF65-F5344CB8AC3E}">
        <p14:creationId xmlns:p14="http://schemas.microsoft.com/office/powerpoint/2010/main" val="267247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74847BB7-6119-4597-8DD4-6E32FA19A68F}"/>
              </a:ext>
            </a:extLst>
          </p:cNvPr>
          <p:cNvPicPr>
            <a:picLocks noChangeAspect="1"/>
          </p:cNvPicPr>
          <p:nvPr/>
        </p:nvPicPr>
        <p:blipFill>
          <a:blip r:embed="rId3"/>
          <a:stretch>
            <a:fillRect/>
          </a:stretch>
        </p:blipFill>
        <p:spPr>
          <a:xfrm>
            <a:off x="858039" y="1096236"/>
            <a:ext cx="7427921" cy="5083322"/>
          </a:xfrm>
          <a:prstGeom prst="rect">
            <a:avLst/>
          </a:prstGeom>
        </p:spPr>
      </p:pic>
    </p:spTree>
    <p:extLst>
      <p:ext uri="{BB962C8B-B14F-4D97-AF65-F5344CB8AC3E}">
        <p14:creationId xmlns:p14="http://schemas.microsoft.com/office/powerpoint/2010/main" val="403683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84AB4F91-A73E-49FE-8EE2-F99D5485F15B}"/>
              </a:ext>
            </a:extLst>
          </p:cNvPr>
          <p:cNvPicPr>
            <a:picLocks noChangeAspect="1"/>
          </p:cNvPicPr>
          <p:nvPr/>
        </p:nvPicPr>
        <p:blipFill>
          <a:blip r:embed="rId3"/>
          <a:stretch>
            <a:fillRect/>
          </a:stretch>
        </p:blipFill>
        <p:spPr>
          <a:xfrm>
            <a:off x="1589151" y="678442"/>
            <a:ext cx="5965697" cy="5644839"/>
          </a:xfrm>
          <a:prstGeom prst="rect">
            <a:avLst/>
          </a:prstGeom>
        </p:spPr>
      </p:pic>
    </p:spTree>
    <p:extLst>
      <p:ext uri="{BB962C8B-B14F-4D97-AF65-F5344CB8AC3E}">
        <p14:creationId xmlns:p14="http://schemas.microsoft.com/office/powerpoint/2010/main" val="40490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260648"/>
            <a:ext cx="9144000" cy="417794"/>
          </a:xfrm>
          <a:prstGeom prst="rect">
            <a:avLst/>
          </a:prstGeom>
          <a:solidFill>
            <a:schemeClr val="bg1"/>
          </a:solidFill>
          <a:ln w="9525">
            <a:noFill/>
            <a:miter lim="800000"/>
            <a:headEnd/>
            <a:tailEnd/>
          </a:ln>
        </p:spPr>
        <p:txBody>
          <a:bodyPr wrap="none" anchor="ctr"/>
          <a:lstStyle/>
          <a:p>
            <a:endParaRPr lang="it-IT"/>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r>
              <a:rPr lang="it-IT" sz="2000" b="1" dirty="0">
                <a:latin typeface="Calibri" pitchFamily="34"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solidFill>
                  <a:schemeClr val="bg2"/>
                </a:solidFill>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r>
                <a:rPr lang="it-IT" sz="1400" b="1" i="1" dirty="0" err="1">
                  <a:solidFill>
                    <a:schemeClr val="bg2"/>
                  </a:solidFill>
                  <a:latin typeface="Calibri" pitchFamily="34" charset="0"/>
                </a:rPr>
                <a:t>CoastExpo</a:t>
              </a:r>
              <a:r>
                <a:rPr lang="it-IT" sz="1400" b="1" i="1" dirty="0">
                  <a:solidFill>
                    <a:schemeClr val="bg2"/>
                  </a:solidFill>
                  <a:latin typeface="Calibri" pitchFamily="34"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r>
                <a:rPr lang="it-IT" sz="1400" b="1" i="1" dirty="0">
                  <a:solidFill>
                    <a:schemeClr val="bg2"/>
                  </a:solidFill>
                  <a:latin typeface="Calibri" pitchFamily="34"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algn="ctr"/>
              <a:endParaRPr lang="it-IT">
                <a:solidFill>
                  <a:schemeClr val="bg2"/>
                </a:solidFill>
                <a:latin typeface="Calibri" pitchFamily="34"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endParaRPr lang="it-IT" sz="1400" b="1" i="1" dirty="0">
                <a:solidFill>
                  <a:schemeClr val="bg2"/>
                </a:solidFill>
                <a:latin typeface="Calibri" pitchFamily="34"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endParaRPr lang="it-IT" sz="1400" b="1" i="1" dirty="0">
                <a:solidFill>
                  <a:schemeClr val="bg2"/>
                </a:solidFill>
                <a:latin typeface="Calibri" pitchFamily="34"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4" name="Rettangolo 3">
            <a:extLst>
              <a:ext uri="{FF2B5EF4-FFF2-40B4-BE49-F238E27FC236}">
                <a16:creationId xmlns="" xmlns:a16="http://schemas.microsoft.com/office/drawing/2014/main" id="{C78F231E-6F87-4BE8-867B-98E2350F89A4}"/>
              </a:ext>
            </a:extLst>
          </p:cNvPr>
          <p:cNvSpPr/>
          <p:nvPr/>
        </p:nvSpPr>
        <p:spPr>
          <a:xfrm>
            <a:off x="43154" y="478683"/>
            <a:ext cx="9057692" cy="5797997"/>
          </a:xfrm>
          <a:prstGeom prst="rect">
            <a:avLst/>
          </a:prstGeom>
        </p:spPr>
        <p:txBody>
          <a:bodyPr wrap="square">
            <a:spAutoFit/>
          </a:bodyPr>
          <a:lstStyle/>
          <a:p>
            <a:pPr marL="269875" algn="just">
              <a:lnSpc>
                <a:spcPct val="150000"/>
              </a:lnSpc>
              <a:spcAft>
                <a:spcPts val="600"/>
              </a:spcAft>
            </a:pPr>
            <a:r>
              <a:rPr lang="it-IT" b="1" dirty="0">
                <a:solidFill>
                  <a:srgbClr val="002060"/>
                </a:solidFill>
                <a:latin typeface="Times New Roman" panose="02020603050405020304" pitchFamily="18" charset="0"/>
                <a:ea typeface="Times New Roman" panose="02020603050405020304" pitchFamily="18" charset="0"/>
              </a:rPr>
              <a:t>Bassa affidabilità e scarsa ripetibilità dei saggi </a:t>
            </a:r>
            <a:r>
              <a:rPr lang="it-IT" b="1" dirty="0" err="1">
                <a:solidFill>
                  <a:srgbClr val="002060"/>
                </a:solidFill>
                <a:latin typeface="Times New Roman" panose="02020603050405020304" pitchFamily="18" charset="0"/>
                <a:ea typeface="Times New Roman" panose="02020603050405020304" pitchFamily="18" charset="0"/>
              </a:rPr>
              <a:t>ecotossicologic</a:t>
            </a:r>
            <a:r>
              <a:rPr lang="it-IT" dirty="0" err="1">
                <a:solidFill>
                  <a:srgbClr val="002060"/>
                </a:solidFill>
                <a:latin typeface="Times New Roman" panose="02020603050405020304" pitchFamily="18" charset="0"/>
                <a:ea typeface="Times New Roman" panose="02020603050405020304" pitchFamily="18" charset="0"/>
              </a:rPr>
              <a:t>i</a:t>
            </a:r>
            <a:endParaRPr lang="it-IT" dirty="0">
              <a:solidFill>
                <a:srgbClr val="002060"/>
              </a:solidFill>
              <a:latin typeface="Times New Roman" panose="02020603050405020304" pitchFamily="18" charset="0"/>
              <a:ea typeface="Times New Roman" panose="02020603050405020304" pitchFamily="18" charset="0"/>
            </a:endParaRPr>
          </a:p>
          <a:p>
            <a:pPr marL="269875" algn="just">
              <a:lnSpc>
                <a:spcPct val="150000"/>
              </a:lnSpc>
              <a:spcAft>
                <a:spcPts val="600"/>
              </a:spcAft>
            </a:pPr>
            <a:r>
              <a:rPr lang="it-IT" sz="1200" dirty="0">
                <a:latin typeface="Times New Roman" panose="02020603050405020304" pitchFamily="18" charset="0"/>
                <a:ea typeface="Times New Roman" panose="02020603050405020304" pitchFamily="18" charset="0"/>
              </a:rPr>
              <a:t> Con riferimento al paragrafo:    2.3. CARATTERIZZAZIONE E CLASSIFICAZIONE ECOTOSSICOLOGICA   - Punto 2.3.1.  Batteria di saggi biologici</a:t>
            </a:r>
          </a:p>
          <a:p>
            <a:pPr marL="269875" algn="just">
              <a:lnSpc>
                <a:spcPct val="150000"/>
              </a:lnSpc>
              <a:spcAft>
                <a:spcPts val="600"/>
              </a:spcAft>
            </a:pPr>
            <a:r>
              <a:rPr lang="it-IT" sz="1200" dirty="0">
                <a:latin typeface="Times New Roman" panose="02020603050405020304" pitchFamily="18" charset="0"/>
                <a:ea typeface="Times New Roman" panose="02020603050405020304" pitchFamily="18" charset="0"/>
              </a:rPr>
              <a:t> </a:t>
            </a:r>
            <a:r>
              <a:rPr lang="it-IT" dirty="0">
                <a:solidFill>
                  <a:srgbClr val="002060"/>
                </a:solidFill>
                <a:latin typeface="Times New Roman" panose="02020603050405020304" pitchFamily="18" charset="0"/>
                <a:ea typeface="Times New Roman" panose="02020603050405020304" pitchFamily="18" charset="0"/>
              </a:rPr>
              <a:t>L'applicazione dei test </a:t>
            </a:r>
            <a:r>
              <a:rPr lang="it-IT" dirty="0" err="1">
                <a:solidFill>
                  <a:srgbClr val="002060"/>
                </a:solidFill>
                <a:latin typeface="Times New Roman" panose="02020603050405020304" pitchFamily="18" charset="0"/>
                <a:ea typeface="Times New Roman" panose="02020603050405020304" pitchFamily="18" charset="0"/>
              </a:rPr>
              <a:t>ecotossicologici</a:t>
            </a:r>
            <a:r>
              <a:rPr lang="it-IT" dirty="0">
                <a:solidFill>
                  <a:srgbClr val="002060"/>
                </a:solidFill>
                <a:latin typeface="Times New Roman" panose="02020603050405020304" pitchFamily="18" charset="0"/>
                <a:ea typeface="Times New Roman" panose="02020603050405020304" pitchFamily="18" charset="0"/>
              </a:rPr>
              <a:t> su tutti i campioni è una questione molto delicata dovendo utilizzare la risposta di organismi, anche se vengono utilizzati 3 tipologie di organismi differenti presenti nella catena trofica</a:t>
            </a:r>
            <a:r>
              <a:rPr lang="it-IT" sz="1600" dirty="0">
                <a:solidFill>
                  <a:srgbClr val="002060"/>
                </a:solidFill>
                <a:latin typeface="Times New Roman" panose="02020603050405020304" pitchFamily="18" charset="0"/>
                <a:ea typeface="Times New Roman" panose="02020603050405020304" pitchFamily="18" charset="0"/>
              </a:rPr>
              <a:t>. </a:t>
            </a:r>
            <a:endParaRPr lang="it-IT" sz="1200" dirty="0">
              <a:latin typeface="Times New Roman" panose="02020603050405020304" pitchFamily="18" charset="0"/>
              <a:ea typeface="Times New Roman" panose="02020603050405020304" pitchFamily="18" charset="0"/>
            </a:endParaRPr>
          </a:p>
          <a:p>
            <a:pPr marL="269875" algn="just">
              <a:lnSpc>
                <a:spcPct val="150000"/>
              </a:lnSpc>
              <a:spcAft>
                <a:spcPts val="600"/>
              </a:spcAft>
            </a:pPr>
            <a:r>
              <a:rPr lang="it-IT" sz="1200" dirty="0">
                <a:solidFill>
                  <a:srgbClr val="002060"/>
                </a:solidFill>
                <a:latin typeface="Times New Roman" panose="02020603050405020304" pitchFamily="18" charset="0"/>
                <a:ea typeface="Times New Roman" panose="02020603050405020304" pitchFamily="18" charset="0"/>
              </a:rPr>
              <a:t> </a:t>
            </a:r>
            <a:r>
              <a:rPr lang="it-IT" sz="1400" dirty="0">
                <a:solidFill>
                  <a:srgbClr val="002060"/>
                </a:solidFill>
                <a:latin typeface="Times New Roman" panose="02020603050405020304" pitchFamily="18" charset="0"/>
                <a:ea typeface="Times New Roman" panose="02020603050405020304" pitchFamily="18" charset="0"/>
              </a:rPr>
              <a:t>Dalle prime esperienze applicative si è riscontrata bassa affidabilità, derivante da un’alta variabilità dei risultati, aggravata dalla scarsa ripetibilità per le varie prove.</a:t>
            </a:r>
            <a:endParaRPr lang="it-IT" sz="1200" dirty="0">
              <a:latin typeface="Times New Roman" panose="02020603050405020304" pitchFamily="18" charset="0"/>
              <a:ea typeface="Times New Roman" panose="02020603050405020304" pitchFamily="18" charset="0"/>
            </a:endParaRPr>
          </a:p>
          <a:p>
            <a:pPr marL="269875" algn="just">
              <a:lnSpc>
                <a:spcPct val="150000"/>
              </a:lnSpc>
              <a:spcAft>
                <a:spcPts val="600"/>
              </a:spcAft>
            </a:pPr>
            <a:r>
              <a:rPr lang="it-IT" sz="1400" dirty="0">
                <a:solidFill>
                  <a:srgbClr val="002060"/>
                </a:solidFill>
                <a:latin typeface="Times New Roman" panose="02020603050405020304" pitchFamily="18" charset="0"/>
                <a:ea typeface="Times New Roman" panose="02020603050405020304" pitchFamily="18" charset="0"/>
              </a:rPr>
              <a:t>Inoltre, in questo ambito </a:t>
            </a:r>
            <a:r>
              <a:rPr lang="it-IT" sz="1400" dirty="0" err="1">
                <a:solidFill>
                  <a:srgbClr val="002060"/>
                </a:solidFill>
                <a:latin typeface="Times New Roman" panose="02020603050405020304" pitchFamily="18" charset="0"/>
                <a:ea typeface="Times New Roman" panose="02020603050405020304" pitchFamily="18" charset="0"/>
              </a:rPr>
              <a:t>ecotossicologico</a:t>
            </a:r>
            <a:r>
              <a:rPr lang="it-IT" sz="1400" dirty="0">
                <a:solidFill>
                  <a:srgbClr val="002060"/>
                </a:solidFill>
                <a:latin typeface="Times New Roman" panose="02020603050405020304" pitchFamily="18" charset="0"/>
                <a:ea typeface="Times New Roman" panose="02020603050405020304" pitchFamily="18" charset="0"/>
              </a:rPr>
              <a:t>, molto meno consolidato rispetto alla caratterizzazione chimica, sono  ancora pochi i soggetti ed i  laboratori, che sono in grado di effettuare tali analisi, pur anche se Ispra ha dato supporto previsto. </a:t>
            </a:r>
            <a:endParaRPr lang="it-IT" sz="1200" dirty="0">
              <a:latin typeface="Times New Roman" panose="02020603050405020304" pitchFamily="18" charset="0"/>
              <a:ea typeface="Times New Roman" panose="02020603050405020304" pitchFamily="18" charset="0"/>
            </a:endParaRPr>
          </a:p>
          <a:p>
            <a:pPr marL="269875" algn="just">
              <a:lnSpc>
                <a:spcPct val="150000"/>
              </a:lnSpc>
              <a:spcAft>
                <a:spcPts val="600"/>
              </a:spcAft>
            </a:pPr>
            <a:r>
              <a:rPr lang="it-IT" sz="1400" dirty="0">
                <a:solidFill>
                  <a:srgbClr val="002060"/>
                </a:solidFill>
                <a:latin typeface="Times New Roman" panose="02020603050405020304" pitchFamily="18" charset="0"/>
                <a:ea typeface="Times New Roman" panose="02020603050405020304" pitchFamily="18" charset="0"/>
              </a:rPr>
              <a:t>Più in particolare la terza tipologia di saggi previsti, “con effetti cronici e </a:t>
            </a:r>
            <a:r>
              <a:rPr lang="it-IT" sz="1400" dirty="0" err="1">
                <a:solidFill>
                  <a:srgbClr val="002060"/>
                </a:solidFill>
                <a:latin typeface="Times New Roman" panose="02020603050405020304" pitchFamily="18" charset="0"/>
                <a:ea typeface="Times New Roman" panose="02020603050405020304" pitchFamily="18" charset="0"/>
              </a:rPr>
              <a:t>subletali</a:t>
            </a:r>
            <a:r>
              <a:rPr lang="it-IT" sz="1400" dirty="0">
                <a:solidFill>
                  <a:srgbClr val="002060"/>
                </a:solidFill>
                <a:latin typeface="Times New Roman" panose="02020603050405020304" pitchFamily="18" charset="0"/>
                <a:ea typeface="Times New Roman" panose="02020603050405020304" pitchFamily="18" charset="0"/>
              </a:rPr>
              <a:t>” da risultati molto variabili, anche per la limitatezza disponibilità delle batterie di crostacei e bivalvi  dipendenti dalla stagionalità del periodo riproduttivo, a fronte di un peso ponderato preponderante sugli altri all’interno del software per la stima finale del HQ, stima dell’indice finale di biodiversità. </a:t>
            </a:r>
            <a:endParaRPr lang="it-IT" sz="1200" dirty="0">
              <a:latin typeface="Times New Roman" panose="02020603050405020304" pitchFamily="18" charset="0"/>
              <a:ea typeface="Times New Roman" panose="02020603050405020304" pitchFamily="18" charset="0"/>
            </a:endParaRPr>
          </a:p>
          <a:p>
            <a:pPr indent="269875" algn="just">
              <a:lnSpc>
                <a:spcPct val="150000"/>
              </a:lnSpc>
              <a:spcAft>
                <a:spcPts val="600"/>
              </a:spcAft>
            </a:pPr>
            <a:r>
              <a:rPr lang="it-IT" b="1" u="sng" dirty="0">
                <a:solidFill>
                  <a:srgbClr val="002060"/>
                </a:solidFill>
                <a:latin typeface="Times New Roman" panose="02020603050405020304" pitchFamily="18" charset="0"/>
                <a:ea typeface="Times New Roman" panose="02020603050405020304" pitchFamily="18" charset="0"/>
              </a:rPr>
              <a:t>Si propone di inserire altre ulteriori  batterie di organismi nella  relativa </a:t>
            </a:r>
            <a:r>
              <a:rPr lang="it-IT" u="sng" dirty="0">
                <a:latin typeface="Times New Roman" panose="02020603050405020304" pitchFamily="18" charset="0"/>
                <a:ea typeface="Times New Roman" panose="02020603050405020304" pitchFamily="18" charset="0"/>
              </a:rPr>
              <a:t>Tabella 2.3</a:t>
            </a:r>
          </a:p>
        </p:txBody>
      </p:sp>
    </p:spTree>
    <p:extLst>
      <p:ext uri="{BB962C8B-B14F-4D97-AF65-F5344CB8AC3E}">
        <p14:creationId xmlns:p14="http://schemas.microsoft.com/office/powerpoint/2010/main" val="43618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24142" y="0"/>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E449F7A5-4097-4AB2-84FC-AFC049EB8E19}"/>
              </a:ext>
            </a:extLst>
          </p:cNvPr>
          <p:cNvSpPr/>
          <p:nvPr/>
        </p:nvSpPr>
        <p:spPr>
          <a:xfrm>
            <a:off x="383674" y="671956"/>
            <a:ext cx="8424936" cy="4893647"/>
          </a:xfrm>
          <a:prstGeom prst="rect">
            <a:avLst/>
          </a:prstGeom>
        </p:spPr>
        <p:txBody>
          <a:bodyPr wrap="square">
            <a:spAutoFit/>
          </a:bodyPr>
          <a:lstStyle/>
          <a:p>
            <a:pPr lvl="0" algn="ctr"/>
            <a:r>
              <a:rPr lang="it-IT" sz="3200" dirty="0">
                <a:solidFill>
                  <a:srgbClr val="002060"/>
                </a:solidFill>
                <a:latin typeface="Times New Roman" panose="02020603050405020304" pitchFamily="18" charset="0"/>
                <a:cs typeface="Times New Roman" panose="02020603050405020304" pitchFamily="18" charset="0"/>
              </a:rPr>
              <a:t>C</a:t>
            </a:r>
            <a:r>
              <a:rPr lang="it-IT" sz="3200" dirty="0" smtClean="0">
                <a:solidFill>
                  <a:srgbClr val="002060"/>
                </a:solidFill>
                <a:latin typeface="Times New Roman" panose="02020603050405020304" pitchFamily="18" charset="0"/>
                <a:cs typeface="Times New Roman" panose="02020603050405020304" pitchFamily="18" charset="0"/>
              </a:rPr>
              <a:t>ontenuti</a:t>
            </a:r>
          </a:p>
          <a:p>
            <a:pPr lvl="0" algn="just"/>
            <a:endParaRPr lang="it-IT" sz="2000" dirty="0" smtClean="0">
              <a:solidFill>
                <a:srgbClr val="002060"/>
              </a:solidFill>
              <a:latin typeface="Times New Roman" panose="02020603050405020304" pitchFamily="18" charset="0"/>
              <a:cs typeface="Times New Roman" panose="02020603050405020304" pitchFamily="18" charset="0"/>
            </a:endParaRPr>
          </a:p>
          <a:p>
            <a:pPr lvl="0" algn="just"/>
            <a:r>
              <a:rPr lang="it-IT" sz="2000" dirty="0" smtClean="0">
                <a:solidFill>
                  <a:srgbClr val="002060"/>
                </a:solidFill>
                <a:latin typeface="Times New Roman" panose="02020603050405020304" pitchFamily="18" charset="0"/>
                <a:cs typeface="Times New Roman" panose="02020603050405020304" pitchFamily="18" charset="0"/>
              </a:rPr>
              <a:t>Oggetto </a:t>
            </a:r>
            <a:r>
              <a:rPr lang="it-IT" sz="2000" dirty="0">
                <a:solidFill>
                  <a:srgbClr val="002060"/>
                </a:solidFill>
                <a:latin typeface="Times New Roman" panose="02020603050405020304" pitchFamily="18" charset="0"/>
                <a:cs typeface="Times New Roman" panose="02020603050405020304" pitchFamily="18" charset="0"/>
              </a:rPr>
              <a:t>di questo intervento, è la </a:t>
            </a:r>
            <a:r>
              <a:rPr lang="it-IT" sz="2000" dirty="0" smtClean="0">
                <a:solidFill>
                  <a:srgbClr val="002060"/>
                </a:solidFill>
                <a:latin typeface="Times New Roman" panose="02020603050405020304" pitchFamily="18" charset="0"/>
                <a:cs typeface="Times New Roman" panose="02020603050405020304" pitchFamily="18" charset="0"/>
              </a:rPr>
              <a:t>scheda </a:t>
            </a:r>
            <a:r>
              <a:rPr lang="it-IT" sz="2000" dirty="0">
                <a:solidFill>
                  <a:srgbClr val="002060"/>
                </a:solidFill>
                <a:latin typeface="Times New Roman" panose="02020603050405020304" pitchFamily="18" charset="0"/>
                <a:cs typeface="Times New Roman" panose="02020603050405020304" pitchFamily="18" charset="0"/>
              </a:rPr>
              <a:t>di inquadramento della area d’escavo, come «strumento di messa a sistema delle conoscenze  e di programmazione», era già presente in un Quaderno ICRAM del 2004 col nome di scheda di bacino portuale, poi nel  Manuale APAT-ICRAM del 2007, e quindi </a:t>
            </a:r>
            <a:r>
              <a:rPr lang="it-IT" sz="2000" dirty="0" smtClean="0">
                <a:solidFill>
                  <a:srgbClr val="002060"/>
                </a:solidFill>
                <a:latin typeface="Times New Roman" panose="02020603050405020304" pitchFamily="18" charset="0"/>
                <a:cs typeface="Times New Roman" panose="02020603050405020304" pitchFamily="18" charset="0"/>
              </a:rPr>
              <a:t>entra e </a:t>
            </a:r>
            <a:r>
              <a:rPr lang="it-IT" sz="2000" dirty="0">
                <a:solidFill>
                  <a:srgbClr val="002060"/>
                </a:solidFill>
                <a:latin typeface="Times New Roman" panose="02020603050405020304" pitchFamily="18" charset="0"/>
                <a:cs typeface="Times New Roman" panose="02020603050405020304" pitchFamily="18" charset="0"/>
              </a:rPr>
              <a:t>diventa legge nel DM 173/2016, in particolare  nell’ </a:t>
            </a:r>
            <a:r>
              <a:rPr lang="it-IT" sz="2000" dirty="0" smtClean="0">
                <a:solidFill>
                  <a:srgbClr val="002060"/>
                </a:solidFill>
                <a:latin typeface="Times New Roman" panose="02020603050405020304" pitchFamily="18" charset="0"/>
                <a:cs typeface="Times New Roman" panose="02020603050405020304" pitchFamily="18" charset="0"/>
              </a:rPr>
              <a:t>art. </a:t>
            </a:r>
            <a:r>
              <a:rPr lang="it-IT" sz="2000" dirty="0">
                <a:solidFill>
                  <a:srgbClr val="002060"/>
                </a:solidFill>
                <a:latin typeface="Times New Roman" panose="02020603050405020304" pitchFamily="18" charset="0"/>
                <a:cs typeface="Times New Roman" panose="02020603050405020304" pitchFamily="18" charset="0"/>
              </a:rPr>
              <a:t>6 ed nell’allegato tecnico cap. 1.</a:t>
            </a:r>
          </a:p>
          <a:p>
            <a:pPr lvl="0" algn="just"/>
            <a:endParaRPr lang="it-IT" sz="2000" dirty="0">
              <a:solidFill>
                <a:srgbClr val="002060"/>
              </a:solidFill>
              <a:latin typeface="Times New Roman" panose="02020603050405020304" pitchFamily="18" charset="0"/>
              <a:cs typeface="Times New Roman" panose="02020603050405020304" pitchFamily="18" charset="0"/>
            </a:endParaRPr>
          </a:p>
          <a:p>
            <a:pPr lvl="0" algn="just"/>
            <a:r>
              <a:rPr lang="it-IT" sz="2000" dirty="0" smtClean="0">
                <a:solidFill>
                  <a:srgbClr val="002060"/>
                </a:solidFill>
                <a:latin typeface="Times New Roman" panose="02020603050405020304" pitchFamily="18" charset="0"/>
                <a:cs typeface="Times New Roman" panose="02020603050405020304" pitchFamily="18" charset="0"/>
              </a:rPr>
              <a:t>Si </a:t>
            </a:r>
            <a:r>
              <a:rPr lang="it-IT" sz="2000" dirty="0">
                <a:solidFill>
                  <a:srgbClr val="002060"/>
                </a:solidFill>
                <a:latin typeface="Times New Roman" panose="02020603050405020304" pitchFamily="18" charset="0"/>
                <a:cs typeface="Times New Roman" panose="02020603050405020304" pitchFamily="18" charset="0"/>
              </a:rPr>
              <a:t>descrivono e commentano alcune passaggi del regolamento, con qualche   esempio di reale </a:t>
            </a:r>
            <a:r>
              <a:rPr lang="it-IT" sz="2000" dirty="0" smtClean="0">
                <a:solidFill>
                  <a:srgbClr val="002060"/>
                </a:solidFill>
                <a:latin typeface="Times New Roman" panose="02020603050405020304" pitchFamily="18" charset="0"/>
                <a:cs typeface="Times New Roman" panose="02020603050405020304" pitchFamily="18" charset="0"/>
              </a:rPr>
              <a:t>applicazione sia </a:t>
            </a:r>
            <a:r>
              <a:rPr lang="it-IT" sz="2000" dirty="0">
                <a:solidFill>
                  <a:srgbClr val="002060"/>
                </a:solidFill>
                <a:latin typeface="Times New Roman" panose="02020603050405020304" pitchFamily="18" charset="0"/>
                <a:cs typeface="Times New Roman" panose="02020603050405020304" pitchFamily="18" charset="0"/>
              </a:rPr>
              <a:t>sul mare Adriatico che sul mare Tirreno, che Colleghi del settore mi hanno gentilmente inviato, </a:t>
            </a:r>
          </a:p>
          <a:p>
            <a:pPr lvl="0" algn="just"/>
            <a:r>
              <a:rPr lang="it-IT" sz="2000" dirty="0" smtClean="0">
                <a:solidFill>
                  <a:srgbClr val="002060"/>
                </a:solidFill>
                <a:latin typeface="Times New Roman" panose="02020603050405020304" pitchFamily="18" charset="0"/>
                <a:cs typeface="Times New Roman" panose="02020603050405020304" pitchFamily="18" charset="0"/>
              </a:rPr>
              <a:t> </a:t>
            </a:r>
            <a:endParaRPr lang="it-IT" sz="2000" dirty="0">
              <a:solidFill>
                <a:srgbClr val="002060"/>
              </a:solidFill>
              <a:latin typeface="Times New Roman" panose="02020603050405020304" pitchFamily="18" charset="0"/>
              <a:cs typeface="Times New Roman" panose="02020603050405020304" pitchFamily="18" charset="0"/>
            </a:endParaRPr>
          </a:p>
          <a:p>
            <a:pPr lvl="0" algn="just"/>
            <a:r>
              <a:rPr lang="it-IT" sz="2000" dirty="0">
                <a:solidFill>
                  <a:srgbClr val="002060"/>
                </a:solidFill>
                <a:latin typeface="Times New Roman" panose="02020603050405020304" pitchFamily="18" charset="0"/>
                <a:cs typeface="Times New Roman" panose="02020603050405020304" pitchFamily="18" charset="0"/>
              </a:rPr>
              <a:t>Si avanzano alcune proposte di possibili emendamenti, senza nessuna pretesa di esaustività ne di organicità, per cercare di venire incontro  ad  esigenze e criticità manifestate nel primo periodo di applicazione. </a:t>
            </a:r>
          </a:p>
        </p:txBody>
      </p:sp>
    </p:spTree>
    <p:extLst>
      <p:ext uri="{BB962C8B-B14F-4D97-AF65-F5344CB8AC3E}">
        <p14:creationId xmlns:p14="http://schemas.microsoft.com/office/powerpoint/2010/main" val="10885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E33C02CB-95FD-4672-8BAF-3834A795378B}"/>
              </a:ext>
            </a:extLst>
          </p:cNvPr>
          <p:cNvPicPr>
            <a:picLocks noChangeAspect="1"/>
          </p:cNvPicPr>
          <p:nvPr/>
        </p:nvPicPr>
        <p:blipFill>
          <a:blip r:embed="rId3"/>
          <a:stretch>
            <a:fillRect/>
          </a:stretch>
        </p:blipFill>
        <p:spPr>
          <a:xfrm>
            <a:off x="789262" y="438149"/>
            <a:ext cx="7565476" cy="5981701"/>
          </a:xfrm>
          <a:prstGeom prst="rect">
            <a:avLst/>
          </a:prstGeom>
        </p:spPr>
      </p:pic>
    </p:spTree>
    <p:extLst>
      <p:ext uri="{BB962C8B-B14F-4D97-AF65-F5344CB8AC3E}">
        <p14:creationId xmlns:p14="http://schemas.microsoft.com/office/powerpoint/2010/main" val="354209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9248EB30-726C-4FAC-A6E8-BB00929E80FB}"/>
              </a:ext>
            </a:extLst>
          </p:cNvPr>
          <p:cNvPicPr>
            <a:picLocks noChangeAspect="1"/>
          </p:cNvPicPr>
          <p:nvPr/>
        </p:nvPicPr>
        <p:blipFill>
          <a:blip r:embed="rId3"/>
          <a:stretch>
            <a:fillRect/>
          </a:stretch>
        </p:blipFill>
        <p:spPr>
          <a:xfrm>
            <a:off x="814649" y="753040"/>
            <a:ext cx="7514701" cy="5570242"/>
          </a:xfrm>
          <a:prstGeom prst="rect">
            <a:avLst/>
          </a:prstGeom>
        </p:spPr>
      </p:pic>
    </p:spTree>
    <p:extLst>
      <p:ext uri="{BB962C8B-B14F-4D97-AF65-F5344CB8AC3E}">
        <p14:creationId xmlns:p14="http://schemas.microsoft.com/office/powerpoint/2010/main" val="379225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1F5BD50A-4208-490B-8A8B-295E42A596EA}"/>
              </a:ext>
            </a:extLst>
          </p:cNvPr>
          <p:cNvSpPr/>
          <p:nvPr/>
        </p:nvSpPr>
        <p:spPr>
          <a:xfrm>
            <a:off x="899592" y="659011"/>
            <a:ext cx="7776864" cy="5539978"/>
          </a:xfrm>
          <a:prstGeom prst="rect">
            <a:avLst/>
          </a:prstGeom>
        </p:spPr>
        <p:txBody>
          <a:bodyPr wrap="square">
            <a:spAutoFit/>
          </a:bodyPr>
          <a:lstStyle/>
          <a:p>
            <a:r>
              <a:rPr lang="it-IT" sz="2400" dirty="0">
                <a:solidFill>
                  <a:srgbClr val="002060"/>
                </a:solidFill>
                <a:latin typeface="Times New Roman" panose="02020603050405020304" pitchFamily="18" charset="0"/>
                <a:cs typeface="Times New Roman" panose="02020603050405020304" pitchFamily="18" charset="0"/>
              </a:rPr>
              <a:t>Protocollo d’intesa per il mantenimento dei fondali e la gestione dei sedimenti nel complesso </a:t>
            </a:r>
            <a:r>
              <a:rPr lang="it-IT" sz="2400" dirty="0" smtClean="0">
                <a:solidFill>
                  <a:srgbClr val="002060"/>
                </a:solidFill>
                <a:latin typeface="Times New Roman" panose="02020603050405020304" pitchFamily="18" charset="0"/>
                <a:cs typeface="Times New Roman" panose="02020603050405020304" pitchFamily="18" charset="0"/>
              </a:rPr>
              <a:t>portuale </a:t>
            </a:r>
            <a:r>
              <a:rPr lang="it-IT" dirty="0" smtClean="0">
                <a:solidFill>
                  <a:srgbClr val="002060"/>
                </a:solidFill>
                <a:latin typeface="Times New Roman" panose="02020603050405020304" pitchFamily="18" charset="0"/>
                <a:cs typeface="Times New Roman" panose="02020603050405020304" pitchFamily="18" charset="0"/>
              </a:rPr>
              <a:t>(ipotesi di lavoro)</a:t>
            </a:r>
            <a:endParaRPr lang="it-IT" dirty="0">
              <a:solidFill>
                <a:srgbClr val="002060"/>
              </a:solidFill>
              <a:latin typeface="Times New Roman" panose="02020603050405020304" pitchFamily="18" charset="0"/>
              <a:cs typeface="Times New Roman" panose="02020603050405020304" pitchFamily="18" charset="0"/>
            </a:endParaRPr>
          </a:p>
          <a:p>
            <a:endParaRPr lang="it-IT" dirty="0">
              <a:solidFill>
                <a:srgbClr val="002060"/>
              </a:solidFill>
              <a:latin typeface="Times New Roman" panose="02020603050405020304" pitchFamily="18" charset="0"/>
              <a:cs typeface="Times New Roman" panose="02020603050405020304" pitchFamily="18" charset="0"/>
            </a:endParaRPr>
          </a:p>
          <a:p>
            <a:r>
              <a:rPr lang="it-IT" dirty="0">
                <a:solidFill>
                  <a:srgbClr val="002060"/>
                </a:solidFill>
                <a:latin typeface="Times New Roman" panose="02020603050405020304" pitchFamily="18" charset="0"/>
                <a:cs typeface="Times New Roman" panose="02020603050405020304" pitchFamily="18" charset="0"/>
              </a:rPr>
              <a:t>Pensato come strumento di coordinamento e programmazione del funzionamento del sistema portuale:  caso del porto interregionale di Cattolica-Gabicce, orientato al mantenimento della officiosità dei fondali</a:t>
            </a:r>
          </a:p>
          <a:p>
            <a:endParaRPr lang="it-IT" dirty="0">
              <a:solidFill>
                <a:srgbClr val="002060"/>
              </a:solidFill>
              <a:latin typeface="Times New Roman" panose="02020603050405020304" pitchFamily="18" charset="0"/>
              <a:cs typeface="Times New Roman" panose="02020603050405020304" pitchFamily="18" charset="0"/>
            </a:endParaRPr>
          </a:p>
          <a:p>
            <a:r>
              <a:rPr lang="it-IT" dirty="0">
                <a:solidFill>
                  <a:srgbClr val="002060"/>
                </a:solidFill>
                <a:latin typeface="Times New Roman" panose="02020603050405020304" pitchFamily="18" charset="0"/>
                <a:cs typeface="Times New Roman" panose="02020603050405020304" pitchFamily="18" charset="0"/>
              </a:rPr>
              <a:t>In questo caso di un porto medio piccolo comunale/regionale, con uso fortemente promiscuo ed interregionale, (turismo da diporto, pesca professionale, cantieristico, identitario e ricreativo per la città), individua la sede dove comporre i diversi interessi in gioco, fornendo quella attività di coordinamento che nei grandi porti nazionali è tra i compiti ella Autorità Portuale (PRG .. ), che però hanno Uffici Tecnici dedicati, al contrario dei Comuni gestori dei porti.</a:t>
            </a:r>
          </a:p>
          <a:p>
            <a:endParaRPr lang="it-IT" dirty="0">
              <a:solidFill>
                <a:srgbClr val="002060"/>
              </a:solidFill>
              <a:latin typeface="Times New Roman" panose="02020603050405020304" pitchFamily="18" charset="0"/>
              <a:cs typeface="Times New Roman" panose="02020603050405020304" pitchFamily="18" charset="0"/>
            </a:endParaRPr>
          </a:p>
          <a:p>
            <a:r>
              <a:rPr lang="it-IT" dirty="0">
                <a:solidFill>
                  <a:srgbClr val="002060"/>
                </a:solidFill>
                <a:latin typeface="Times New Roman" panose="02020603050405020304" pitchFamily="18" charset="0"/>
                <a:cs typeface="Times New Roman" panose="02020603050405020304" pitchFamily="18" charset="0"/>
              </a:rPr>
              <a:t>- Finalità ed ambito d’applicazione</a:t>
            </a:r>
          </a:p>
          <a:p>
            <a:r>
              <a:rPr lang="it-IT" dirty="0">
                <a:solidFill>
                  <a:srgbClr val="002060"/>
                </a:solidFill>
                <a:latin typeface="Times New Roman" panose="02020603050405020304" pitchFamily="18" charset="0"/>
                <a:cs typeface="Times New Roman" panose="02020603050405020304" pitchFamily="18" charset="0"/>
              </a:rPr>
              <a:t>- Attività previste</a:t>
            </a:r>
          </a:p>
          <a:p>
            <a:r>
              <a:rPr lang="it-IT" dirty="0">
                <a:solidFill>
                  <a:srgbClr val="002060"/>
                </a:solidFill>
                <a:latin typeface="Times New Roman" panose="02020603050405020304" pitchFamily="18" charset="0"/>
                <a:cs typeface="Times New Roman" panose="02020603050405020304" pitchFamily="18" charset="0"/>
              </a:rPr>
              <a:t>- Organi dell’intesa e loro funzionamento</a:t>
            </a:r>
          </a:p>
          <a:p>
            <a:r>
              <a:rPr lang="it-IT" dirty="0">
                <a:solidFill>
                  <a:srgbClr val="002060"/>
                </a:solidFill>
                <a:latin typeface="Times New Roman" panose="02020603050405020304" pitchFamily="18" charset="0"/>
                <a:cs typeface="Times New Roman" panose="02020603050405020304" pitchFamily="18" charset="0"/>
              </a:rPr>
              <a:t>- Compiti e funzioni del comitato di gestione</a:t>
            </a:r>
          </a:p>
          <a:p>
            <a:r>
              <a:rPr lang="it-IT" dirty="0">
                <a:solidFill>
                  <a:srgbClr val="002060"/>
                </a:solidFill>
                <a:latin typeface="Times New Roman" panose="02020603050405020304" pitchFamily="18" charset="0"/>
                <a:cs typeface="Times New Roman" panose="02020603050405020304" pitchFamily="18" charset="0"/>
              </a:rPr>
              <a:t>- Modalità e tempi di esecuzione</a:t>
            </a:r>
          </a:p>
        </p:txBody>
      </p:sp>
    </p:spTree>
    <p:extLst>
      <p:ext uri="{BB962C8B-B14F-4D97-AF65-F5344CB8AC3E}">
        <p14:creationId xmlns:p14="http://schemas.microsoft.com/office/powerpoint/2010/main" val="99118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19B06739-E01D-4696-8171-DA7AF673E9B1}"/>
              </a:ext>
            </a:extLst>
          </p:cNvPr>
          <p:cNvSpPr/>
          <p:nvPr/>
        </p:nvSpPr>
        <p:spPr>
          <a:xfrm>
            <a:off x="323528" y="325576"/>
            <a:ext cx="8424936" cy="2382191"/>
          </a:xfrm>
          <a:prstGeom prst="rect">
            <a:avLst/>
          </a:prstGeom>
        </p:spPr>
        <p:txBody>
          <a:bodyPr wrap="square">
            <a:spAutoFit/>
          </a:bodyPr>
          <a:lstStyle/>
          <a:p>
            <a:pPr lvl="0" algn="just" fontAlgn="auto">
              <a:spcBef>
                <a:spcPct val="20000"/>
              </a:spcBef>
              <a:spcAft>
                <a:spcPts val="0"/>
              </a:spcAft>
            </a:pPr>
            <a:r>
              <a:rPr lang="it-IT" sz="2400" dirty="0">
                <a:solidFill>
                  <a:srgbClr val="002060"/>
                </a:solidFill>
                <a:latin typeface="Calibri"/>
              </a:rPr>
              <a:t>Scheda d’inquadramento e protocollo per monitoraggi  non è il primo tentativo per mettere a sistema le informazioni, fornire visione d’insieme, per la gestione unitaria .</a:t>
            </a:r>
          </a:p>
          <a:p>
            <a:pPr lvl="0" algn="just" fontAlgn="auto">
              <a:spcBef>
                <a:spcPct val="20000"/>
              </a:spcBef>
              <a:spcAft>
                <a:spcPts val="0"/>
              </a:spcAft>
            </a:pPr>
            <a:r>
              <a:rPr lang="it-IT" sz="2400" dirty="0">
                <a:solidFill>
                  <a:srgbClr val="002060"/>
                </a:solidFill>
                <a:latin typeface="Calibri"/>
              </a:rPr>
              <a:t>Già In Toscana, negli anni 2010-2012,  per i porti di Scarlino (GR) e Cala Galera (GR) sono state redatte  le prime schede di bacino ai sensi del « Manuale» APAT-ICRAM  </a:t>
            </a:r>
          </a:p>
        </p:txBody>
      </p:sp>
      <p:sp>
        <p:nvSpPr>
          <p:cNvPr id="7" name="Rettangolo 6">
            <a:extLst>
              <a:ext uri="{FF2B5EF4-FFF2-40B4-BE49-F238E27FC236}">
                <a16:creationId xmlns="" xmlns:a16="http://schemas.microsoft.com/office/drawing/2014/main" id="{4D7E9212-C535-4BFC-A05A-842759A42EC6}"/>
              </a:ext>
            </a:extLst>
          </p:cNvPr>
          <p:cNvSpPr/>
          <p:nvPr/>
        </p:nvSpPr>
        <p:spPr>
          <a:xfrm>
            <a:off x="323528" y="2818261"/>
            <a:ext cx="8272768" cy="3416320"/>
          </a:xfrm>
          <a:prstGeom prst="rect">
            <a:avLst/>
          </a:prstGeom>
        </p:spPr>
        <p:txBody>
          <a:bodyPr wrap="square">
            <a:spAutoFit/>
          </a:bodyPr>
          <a:lstStyle/>
          <a:p>
            <a:pPr marL="285750" lvl="0" indent="-285750" algn="just" fontAlgn="auto">
              <a:spcBef>
                <a:spcPts val="0"/>
              </a:spcBef>
              <a:spcAft>
                <a:spcPts val="0"/>
              </a:spcAft>
              <a:buFont typeface="Arial" panose="020B0604020202020204" pitchFamily="34" charset="0"/>
              <a:buChar char="•"/>
              <a:defRPr/>
            </a:pPr>
            <a:r>
              <a:rPr lang="it-IT" u="sng" dirty="0">
                <a:solidFill>
                  <a:prstClr val="black"/>
                </a:solidFill>
                <a:highlight>
                  <a:srgbClr val="FFFF00"/>
                </a:highlight>
                <a:latin typeface="Calibri"/>
              </a:rPr>
              <a:t>L’approvazione in sede di conferenza di servizi delle schede di bacino </a:t>
            </a:r>
            <a:r>
              <a:rPr lang="it-IT" dirty="0">
                <a:solidFill>
                  <a:prstClr val="black"/>
                </a:solidFill>
                <a:highlight>
                  <a:srgbClr val="FFFF00"/>
                </a:highlight>
                <a:latin typeface="Calibri"/>
              </a:rPr>
              <a:t>ha comportato l’ottenimento di importanti vantaggi procedurali nell’ambito delle autorizzazioni </a:t>
            </a:r>
            <a:r>
              <a:rPr lang="it-IT" dirty="0">
                <a:solidFill>
                  <a:prstClr val="black"/>
                </a:solidFill>
                <a:latin typeface="Calibri"/>
              </a:rPr>
              <a:t>alla effettuazione  delle lavorazioni elencate e descritte nella scheda stessa.</a:t>
            </a:r>
          </a:p>
          <a:p>
            <a:pPr marL="285750" lvl="0" indent="-285750" algn="just" fontAlgn="auto">
              <a:spcBef>
                <a:spcPts val="0"/>
              </a:spcBef>
              <a:spcAft>
                <a:spcPts val="0"/>
              </a:spcAft>
              <a:buFont typeface="Arial" panose="020B0604020202020204" pitchFamily="34" charset="0"/>
              <a:buChar char="•"/>
              <a:defRPr/>
            </a:pPr>
            <a:r>
              <a:rPr lang="it-IT" dirty="0">
                <a:solidFill>
                  <a:prstClr val="black"/>
                </a:solidFill>
                <a:latin typeface="Calibri"/>
              </a:rPr>
              <a:t>Nel rispetto dei vincoli imposti dalla stagionalità balneare e dalle prescrizioni recepite</a:t>
            </a:r>
            <a:r>
              <a:rPr lang="it-IT" u="sng" dirty="0">
                <a:solidFill>
                  <a:prstClr val="black"/>
                </a:solidFill>
                <a:latin typeface="Calibri"/>
              </a:rPr>
              <a:t>, </a:t>
            </a:r>
            <a:r>
              <a:rPr lang="it-IT" u="sng" dirty="0">
                <a:solidFill>
                  <a:prstClr val="black"/>
                </a:solidFill>
                <a:highlight>
                  <a:srgbClr val="FFFF00"/>
                </a:highlight>
                <a:latin typeface="Calibri"/>
              </a:rPr>
              <a:t>le attività inerenti la scheda si possono avviare molto semplicemente previa comunicazione agli enti</a:t>
            </a:r>
            <a:r>
              <a:rPr lang="it-IT" dirty="0">
                <a:solidFill>
                  <a:prstClr val="black"/>
                </a:solidFill>
                <a:latin typeface="Calibri"/>
              </a:rPr>
              <a:t>, anche nel momento di specifiche esigenze che possono essersi create ad esempio a seguito di rilevanti mareggiate.</a:t>
            </a:r>
          </a:p>
          <a:p>
            <a:pPr marL="285750" lvl="0" indent="-285750" algn="just" fontAlgn="auto">
              <a:spcBef>
                <a:spcPts val="0"/>
              </a:spcBef>
              <a:spcAft>
                <a:spcPts val="0"/>
              </a:spcAft>
              <a:buFont typeface="Arial" panose="020B0604020202020204" pitchFamily="34" charset="0"/>
              <a:buChar char="•"/>
              <a:defRPr/>
            </a:pPr>
            <a:r>
              <a:rPr lang="it-IT" dirty="0">
                <a:solidFill>
                  <a:prstClr val="black"/>
                </a:solidFill>
                <a:highlight>
                  <a:srgbClr val="FFFF00"/>
                </a:highlight>
                <a:latin typeface="Calibri"/>
              </a:rPr>
              <a:t>Il </a:t>
            </a:r>
            <a:r>
              <a:rPr lang="it-IT" u="sng" dirty="0">
                <a:solidFill>
                  <a:prstClr val="black"/>
                </a:solidFill>
                <a:highlight>
                  <a:srgbClr val="FFFF00"/>
                </a:highlight>
                <a:latin typeface="Calibri"/>
              </a:rPr>
              <a:t>protocollo avviato di monitoraggio in continuo dell’ambito portuale </a:t>
            </a:r>
            <a:r>
              <a:rPr lang="it-IT" dirty="0">
                <a:solidFill>
                  <a:prstClr val="black"/>
                </a:solidFill>
                <a:latin typeface="Calibri"/>
              </a:rPr>
              <a:t>consente di avere sempre un quadro ambientale aggiornato e di poter quindi procedere con velocità e certezza nelle fasi lavorative, di poter garantire agli organi di controllo la certezza sulla qualità dei sedimenti e sul loro destino durante la movimentazione.</a:t>
            </a:r>
          </a:p>
          <a:p>
            <a:pPr lvl="0" algn="just" fontAlgn="auto">
              <a:spcBef>
                <a:spcPts val="0"/>
              </a:spcBef>
              <a:spcAft>
                <a:spcPts val="0"/>
              </a:spcAft>
              <a:defRPr/>
            </a:pPr>
            <a:r>
              <a:rPr lang="it-IT" dirty="0">
                <a:solidFill>
                  <a:prstClr val="black"/>
                </a:solidFill>
                <a:latin typeface="Calibri"/>
              </a:rPr>
              <a:t>Ing.  Marco Pittori – </a:t>
            </a:r>
            <a:r>
              <a:rPr lang="it-IT" dirty="0" err="1">
                <a:solidFill>
                  <a:prstClr val="black"/>
                </a:solidFill>
                <a:latin typeface="Calibri"/>
              </a:rPr>
              <a:t>Interprogetti</a:t>
            </a:r>
            <a:r>
              <a:rPr lang="it-IT" dirty="0">
                <a:solidFill>
                  <a:prstClr val="black"/>
                </a:solidFill>
                <a:latin typeface="Calibri"/>
              </a:rPr>
              <a:t> </a:t>
            </a:r>
          </a:p>
        </p:txBody>
      </p:sp>
    </p:spTree>
    <p:extLst>
      <p:ext uri="{BB962C8B-B14F-4D97-AF65-F5344CB8AC3E}">
        <p14:creationId xmlns:p14="http://schemas.microsoft.com/office/powerpoint/2010/main" val="1933784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3AE01295-7859-4DD2-B38D-DD33E39A1B4C}"/>
              </a:ext>
            </a:extLst>
          </p:cNvPr>
          <p:cNvSpPr/>
          <p:nvPr/>
        </p:nvSpPr>
        <p:spPr>
          <a:xfrm>
            <a:off x="467544" y="349847"/>
            <a:ext cx="8208912" cy="2123658"/>
          </a:xfrm>
          <a:prstGeom prst="rect">
            <a:avLst/>
          </a:prstGeom>
        </p:spPr>
        <p:txBody>
          <a:bodyPr wrap="square">
            <a:spAutoFit/>
          </a:bodyPr>
          <a:lstStyle/>
          <a:p>
            <a:pPr algn="just"/>
            <a:r>
              <a:rPr lang="it-IT" sz="2400" dirty="0"/>
              <a:t>La Marina di Scarlino</a:t>
            </a:r>
          </a:p>
          <a:p>
            <a:pPr algn="just"/>
            <a:r>
              <a:rPr lang="it-IT" dirty="0"/>
              <a:t>La marina è stata inaugurata nel 2003.    Nasce in una baia di bassi fondali sabbiosi con imboccatura portuale su fondali naturali di -3.50 m </a:t>
            </a:r>
            <a:r>
              <a:rPr lang="it-IT" dirty="0" err="1"/>
              <a:t>s.l.m.m</a:t>
            </a:r>
            <a:r>
              <a:rPr lang="it-IT" dirty="0"/>
              <a:t>.</a:t>
            </a:r>
            <a:br>
              <a:rPr lang="it-IT" dirty="0"/>
            </a:br>
            <a:r>
              <a:rPr lang="it-IT" dirty="0"/>
              <a:t>Il trasporto solido derivante dalla Fiumara di Scarlino nonché la naturale movimentazione dei fondali durante le mareggiate più intense, determinano fenomeni di insabbiamento tanto dell’imboccatura portuale quanto del passo marittimo della Fiumara.</a:t>
            </a:r>
          </a:p>
        </p:txBody>
      </p:sp>
      <p:pic>
        <p:nvPicPr>
          <p:cNvPr id="16" name="Immagine 15">
            <a:extLst>
              <a:ext uri="{FF2B5EF4-FFF2-40B4-BE49-F238E27FC236}">
                <a16:creationId xmlns="" xmlns:a16="http://schemas.microsoft.com/office/drawing/2014/main" id="{30609A79-292C-4951-BFA9-905EAB1177FC}"/>
              </a:ext>
            </a:extLst>
          </p:cNvPr>
          <p:cNvPicPr>
            <a:picLocks noChangeAspect="1"/>
          </p:cNvPicPr>
          <p:nvPr/>
        </p:nvPicPr>
        <p:blipFill>
          <a:blip r:embed="rId3"/>
          <a:stretch>
            <a:fillRect/>
          </a:stretch>
        </p:blipFill>
        <p:spPr>
          <a:xfrm>
            <a:off x="467544" y="2790254"/>
            <a:ext cx="4584589" cy="3188484"/>
          </a:xfrm>
          <a:prstGeom prst="rect">
            <a:avLst/>
          </a:prstGeom>
        </p:spPr>
      </p:pic>
      <p:sp>
        <p:nvSpPr>
          <p:cNvPr id="6" name="Rettangolo 5">
            <a:extLst>
              <a:ext uri="{FF2B5EF4-FFF2-40B4-BE49-F238E27FC236}">
                <a16:creationId xmlns="" xmlns:a16="http://schemas.microsoft.com/office/drawing/2014/main" id="{5C1BA655-EBCA-4C14-A257-10659F5E83E1}"/>
              </a:ext>
            </a:extLst>
          </p:cNvPr>
          <p:cNvSpPr/>
          <p:nvPr/>
        </p:nvSpPr>
        <p:spPr>
          <a:xfrm>
            <a:off x="5148064" y="2837060"/>
            <a:ext cx="3816424" cy="3139321"/>
          </a:xfrm>
          <a:prstGeom prst="rect">
            <a:avLst/>
          </a:prstGeom>
        </p:spPr>
        <p:txBody>
          <a:bodyPr wrap="square">
            <a:spAutoFit/>
          </a:bodyPr>
          <a:lstStyle/>
          <a:p>
            <a:pPr lvl="0" algn="just"/>
            <a:r>
              <a:rPr lang="it-IT" dirty="0">
                <a:solidFill>
                  <a:prstClr val="black"/>
                </a:solidFill>
              </a:rPr>
              <a:t>Le stime condotte e l’esperienza acquisita negli anni di gestione della marina, hanno individuato in circa 3000 m3/anno il volume di sabbie che si depositano nelle citate aree. Dopo i primi interventi puntuali di dragaggio è stata redatta </a:t>
            </a:r>
            <a:r>
              <a:rPr lang="it-IT" u="sng" dirty="0">
                <a:solidFill>
                  <a:prstClr val="black"/>
                </a:solidFill>
              </a:rPr>
              <a:t>la scheda di bacino del porto</a:t>
            </a:r>
            <a:r>
              <a:rPr lang="it-IT" dirty="0">
                <a:solidFill>
                  <a:prstClr val="black"/>
                </a:solidFill>
              </a:rPr>
              <a:t> che ha introdotto e sancito la possibilità di «lavorare» in semplificazione procedurale.</a:t>
            </a:r>
          </a:p>
        </p:txBody>
      </p:sp>
    </p:spTree>
    <p:extLst>
      <p:ext uri="{BB962C8B-B14F-4D97-AF65-F5344CB8AC3E}">
        <p14:creationId xmlns:p14="http://schemas.microsoft.com/office/powerpoint/2010/main" val="964546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306705B2-CEE1-4934-A5E4-8CC57A5681CA}"/>
              </a:ext>
            </a:extLst>
          </p:cNvPr>
          <p:cNvSpPr/>
          <p:nvPr/>
        </p:nvSpPr>
        <p:spPr>
          <a:xfrm>
            <a:off x="395536" y="478683"/>
            <a:ext cx="8352927" cy="1846659"/>
          </a:xfrm>
          <a:prstGeom prst="rect">
            <a:avLst/>
          </a:prstGeom>
        </p:spPr>
        <p:txBody>
          <a:bodyPr wrap="square">
            <a:spAutoFit/>
          </a:bodyPr>
          <a:lstStyle/>
          <a:p>
            <a:pPr lvl="0" algn="ctr"/>
            <a:r>
              <a:rPr lang="it-IT" sz="2400" dirty="0">
                <a:solidFill>
                  <a:prstClr val="black"/>
                </a:solidFill>
              </a:rPr>
              <a:t>Marina di Cala Galera </a:t>
            </a:r>
          </a:p>
          <a:p>
            <a:pPr lvl="0" algn="just"/>
            <a:r>
              <a:rPr lang="it-IT" dirty="0">
                <a:solidFill>
                  <a:prstClr val="black"/>
                </a:solidFill>
              </a:rPr>
              <a:t>Nasce negli anni 70 in una baia ai piedi del poggio «Pertuso», con imboccatura portuale su fondali naturali di </a:t>
            </a:r>
            <a:r>
              <a:rPr lang="it-IT" dirty="0" err="1">
                <a:solidFill>
                  <a:prstClr val="black"/>
                </a:solidFill>
              </a:rPr>
              <a:t>ca</a:t>
            </a:r>
            <a:r>
              <a:rPr lang="it-IT" dirty="0">
                <a:solidFill>
                  <a:prstClr val="black"/>
                </a:solidFill>
              </a:rPr>
              <a:t>. 7 m. Uno dei marina più importanti del Tirreno centrale ospita navi da diporto di oltre 50m. La sua posizione, al termine del tombolo della </a:t>
            </a:r>
            <a:r>
              <a:rPr lang="it-IT" dirty="0" err="1">
                <a:solidFill>
                  <a:prstClr val="black"/>
                </a:solidFill>
              </a:rPr>
              <a:t>Feniglia</a:t>
            </a:r>
            <a:r>
              <a:rPr lang="it-IT" dirty="0">
                <a:solidFill>
                  <a:prstClr val="black"/>
                </a:solidFill>
              </a:rPr>
              <a:t>, determinato un lento deposito di sabbie alla radice del molo di sottoflutto. Richiede saltuari di dragaggi</a:t>
            </a:r>
          </a:p>
        </p:txBody>
      </p:sp>
      <p:pic>
        <p:nvPicPr>
          <p:cNvPr id="16" name="Immagine 15">
            <a:extLst>
              <a:ext uri="{FF2B5EF4-FFF2-40B4-BE49-F238E27FC236}">
                <a16:creationId xmlns="" xmlns:a16="http://schemas.microsoft.com/office/drawing/2014/main" id="{21FB7758-7AB5-479D-9ABD-0CDD25528CB4}"/>
              </a:ext>
            </a:extLst>
          </p:cNvPr>
          <p:cNvPicPr>
            <a:picLocks noChangeAspect="1"/>
          </p:cNvPicPr>
          <p:nvPr/>
        </p:nvPicPr>
        <p:blipFill>
          <a:blip r:embed="rId3"/>
          <a:stretch>
            <a:fillRect/>
          </a:stretch>
        </p:blipFill>
        <p:spPr>
          <a:xfrm>
            <a:off x="403814" y="2430264"/>
            <a:ext cx="8352244" cy="3921870"/>
          </a:xfrm>
          <a:prstGeom prst="rect">
            <a:avLst/>
          </a:prstGeom>
        </p:spPr>
      </p:pic>
    </p:spTree>
    <p:extLst>
      <p:ext uri="{BB962C8B-B14F-4D97-AF65-F5344CB8AC3E}">
        <p14:creationId xmlns:p14="http://schemas.microsoft.com/office/powerpoint/2010/main" val="460233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260648"/>
            <a:ext cx="9144000" cy="417794"/>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3" name="CasellaDiTesto 20"/>
            <p:cNvSpPr txBox="1">
              <a:spLocks noChangeArrowheads="1"/>
            </p:cNvSpPr>
            <p:nvPr/>
          </p:nvSpPr>
          <p:spPr bwMode="auto">
            <a:xfrm>
              <a:off x="2907628" y="6508390"/>
              <a:ext cx="6188149"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pic>
        <p:nvPicPr>
          <p:cNvPr id="13" name="Picture 2">
            <a:extLst>
              <a:ext uri="{FF2B5EF4-FFF2-40B4-BE49-F238E27FC236}">
                <a16:creationId xmlns="" xmlns:a16="http://schemas.microsoft.com/office/drawing/2014/main" id="{A9FEADBF-3F6D-4572-BF82-8AC94F3404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1" t="14322" r="4687" b="8042"/>
          <a:stretch/>
        </p:blipFill>
        <p:spPr bwMode="auto">
          <a:xfrm>
            <a:off x="539552" y="620688"/>
            <a:ext cx="81153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280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279B2D7C-F9B6-4AAA-BA36-5202B7326EBC}"/>
              </a:ext>
            </a:extLst>
          </p:cNvPr>
          <p:cNvPicPr>
            <a:picLocks noChangeAspect="1"/>
          </p:cNvPicPr>
          <p:nvPr/>
        </p:nvPicPr>
        <p:blipFill>
          <a:blip r:embed="rId3"/>
          <a:stretch>
            <a:fillRect/>
          </a:stretch>
        </p:blipFill>
        <p:spPr>
          <a:xfrm>
            <a:off x="837876" y="577808"/>
            <a:ext cx="7468247" cy="5474682"/>
          </a:xfrm>
          <a:prstGeom prst="rect">
            <a:avLst/>
          </a:prstGeom>
        </p:spPr>
      </p:pic>
    </p:spTree>
    <p:extLst>
      <p:ext uri="{BB962C8B-B14F-4D97-AF65-F5344CB8AC3E}">
        <p14:creationId xmlns:p14="http://schemas.microsoft.com/office/powerpoint/2010/main" val="1703262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D86A4FBB-B043-42C2-9C20-2CE5AD575270}"/>
              </a:ext>
            </a:extLst>
          </p:cNvPr>
          <p:cNvSpPr/>
          <p:nvPr/>
        </p:nvSpPr>
        <p:spPr>
          <a:xfrm>
            <a:off x="395536" y="878200"/>
            <a:ext cx="8064896" cy="5293757"/>
          </a:xfrm>
          <a:prstGeom prst="rect">
            <a:avLst/>
          </a:prstGeom>
        </p:spPr>
        <p:txBody>
          <a:bodyPr wrap="square">
            <a:spAutoFit/>
          </a:bodyPr>
          <a:lstStyle/>
          <a:p>
            <a:pPr algn="just"/>
            <a:r>
              <a:rPr lang="it-IT" dirty="0">
                <a:solidFill>
                  <a:srgbClr val="002060"/>
                </a:solidFill>
              </a:rPr>
              <a:t>Il termine iniziale «Scheda di bacino portuale da dragare» si è evoluto  nel regolamento nazionale nel più generico di «Scheda d’inquadramento dell’area di escavo»  per ricomprendere </a:t>
            </a:r>
            <a:r>
              <a:rPr lang="it-IT" u="sng" dirty="0">
                <a:solidFill>
                  <a:srgbClr val="002060"/>
                </a:solidFill>
              </a:rPr>
              <a:t>sotto lo stesso concetto anche l’escavazione di </a:t>
            </a:r>
          </a:p>
          <a:p>
            <a:pPr algn="just"/>
            <a:endParaRPr lang="it-IT" dirty="0">
              <a:solidFill>
                <a:srgbClr val="002060"/>
              </a:solidFill>
            </a:endParaRPr>
          </a:p>
          <a:p>
            <a:pPr algn="ctr"/>
            <a:r>
              <a:rPr lang="it-IT" sz="3200" dirty="0">
                <a:solidFill>
                  <a:srgbClr val="002060"/>
                </a:solidFill>
              </a:rPr>
              <a:t>Aree costiere non portuali</a:t>
            </a:r>
          </a:p>
          <a:p>
            <a:pPr algn="just"/>
            <a:endParaRPr lang="it-IT" dirty="0">
              <a:solidFill>
                <a:srgbClr val="002060"/>
              </a:solidFill>
            </a:endParaRPr>
          </a:p>
          <a:p>
            <a:pPr algn="just"/>
            <a:r>
              <a:rPr lang="it-IT" dirty="0">
                <a:solidFill>
                  <a:srgbClr val="002060"/>
                </a:solidFill>
              </a:rPr>
              <a:t>Si presenta la scheda dell’area di escavo della foce del canale </a:t>
            </a:r>
            <a:r>
              <a:rPr lang="it-IT" dirty="0" err="1">
                <a:solidFill>
                  <a:srgbClr val="002060"/>
                </a:solidFill>
              </a:rPr>
              <a:t>Logonovo</a:t>
            </a:r>
            <a:r>
              <a:rPr lang="it-IT" dirty="0">
                <a:solidFill>
                  <a:srgbClr val="002060"/>
                </a:solidFill>
              </a:rPr>
              <a:t>, </a:t>
            </a:r>
            <a:r>
              <a:rPr lang="it-IT" dirty="0" smtClean="0">
                <a:solidFill>
                  <a:srgbClr val="002060"/>
                </a:solidFill>
              </a:rPr>
              <a:t>uno </a:t>
            </a:r>
            <a:r>
              <a:rPr lang="it-IT" dirty="0">
                <a:solidFill>
                  <a:srgbClr val="002060"/>
                </a:solidFill>
              </a:rPr>
              <a:t>dei canali che collegano al mare e valli di Comacchio, con foce (quasi) non armata, per la larghezza della spiaggia sabbiosa </a:t>
            </a:r>
            <a:r>
              <a:rPr lang="it-IT" dirty="0" smtClean="0">
                <a:solidFill>
                  <a:srgbClr val="002060"/>
                </a:solidFill>
              </a:rPr>
              <a:t>presente </a:t>
            </a:r>
            <a:r>
              <a:rPr lang="it-IT" dirty="0">
                <a:solidFill>
                  <a:srgbClr val="002060"/>
                </a:solidFill>
              </a:rPr>
              <a:t>ed in continuo movimento ed evoluzione con tendenza all’occlusione e conseguenti necessità di riaperture.</a:t>
            </a:r>
          </a:p>
          <a:p>
            <a:pPr algn="just"/>
            <a:r>
              <a:rPr lang="it-IT" dirty="0">
                <a:solidFill>
                  <a:srgbClr val="002060"/>
                </a:solidFill>
              </a:rPr>
              <a:t>oltre ai canali di collegamento con acque interne (</a:t>
            </a:r>
            <a:r>
              <a:rPr lang="it-IT" dirty="0" err="1">
                <a:solidFill>
                  <a:srgbClr val="002060"/>
                </a:solidFill>
              </a:rPr>
              <a:t>es:Sacca</a:t>
            </a:r>
            <a:r>
              <a:rPr lang="it-IT" dirty="0">
                <a:solidFill>
                  <a:srgbClr val="002060"/>
                </a:solidFill>
              </a:rPr>
              <a:t> di  Goro) vi sono le foci di fluviali e frecce litoranee in evoluzione (Foce Reno)</a:t>
            </a:r>
          </a:p>
          <a:p>
            <a:pPr algn="just"/>
            <a:endParaRPr lang="it-IT" dirty="0">
              <a:solidFill>
                <a:srgbClr val="002060"/>
              </a:solidFill>
            </a:endParaRPr>
          </a:p>
          <a:p>
            <a:pPr algn="just"/>
            <a:r>
              <a:rPr lang="it-IT" dirty="0">
                <a:solidFill>
                  <a:srgbClr val="002060"/>
                </a:solidFill>
              </a:rPr>
              <a:t>Inoltre è necessario scavare e riutilizzare per ripascimento anche depositi sabbiosi a ridosso di moli, pennelli o altre opere di difesa rigida, contro le quali si ferma il trasporto solido litoraneo.</a:t>
            </a:r>
          </a:p>
        </p:txBody>
      </p:sp>
    </p:spTree>
    <p:extLst>
      <p:ext uri="{BB962C8B-B14F-4D97-AF65-F5344CB8AC3E}">
        <p14:creationId xmlns:p14="http://schemas.microsoft.com/office/powerpoint/2010/main" val="3157346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91973922-4114-434A-8B7B-B4A925396321}"/>
              </a:ext>
            </a:extLst>
          </p:cNvPr>
          <p:cNvPicPr>
            <a:picLocks noChangeAspect="1"/>
          </p:cNvPicPr>
          <p:nvPr/>
        </p:nvPicPr>
        <p:blipFill>
          <a:blip r:embed="rId3"/>
          <a:stretch>
            <a:fillRect/>
          </a:stretch>
        </p:blipFill>
        <p:spPr>
          <a:xfrm>
            <a:off x="865424" y="507999"/>
            <a:ext cx="7413151" cy="5369273"/>
          </a:xfrm>
          <a:prstGeom prst="rect">
            <a:avLst/>
          </a:prstGeom>
        </p:spPr>
      </p:pic>
      <p:sp>
        <p:nvSpPr>
          <p:cNvPr id="5" name="Rettangolo 4">
            <a:extLst>
              <a:ext uri="{FF2B5EF4-FFF2-40B4-BE49-F238E27FC236}">
                <a16:creationId xmlns="" xmlns:a16="http://schemas.microsoft.com/office/drawing/2014/main" id="{06C8A54C-C855-46D1-84DF-E5F6BB49ABC6}"/>
              </a:ext>
            </a:extLst>
          </p:cNvPr>
          <p:cNvSpPr/>
          <p:nvPr/>
        </p:nvSpPr>
        <p:spPr>
          <a:xfrm>
            <a:off x="1115616" y="5837233"/>
            <a:ext cx="5256584" cy="276999"/>
          </a:xfrm>
          <a:prstGeom prst="rect">
            <a:avLst/>
          </a:prstGeom>
        </p:spPr>
        <p:txBody>
          <a:bodyPr wrap="square">
            <a:spAutoFit/>
          </a:bodyPr>
          <a:lstStyle/>
          <a:p>
            <a:pPr lvl="0"/>
            <a:r>
              <a:rPr lang="it-IT" sz="1200" dirty="0">
                <a:solidFill>
                  <a:prstClr val="black"/>
                </a:solidFill>
              </a:rPr>
              <a:t>Dott. </a:t>
            </a:r>
            <a:r>
              <a:rPr lang="it-IT" sz="1200" dirty="0" err="1">
                <a:solidFill>
                  <a:prstClr val="black"/>
                </a:solidFill>
              </a:rPr>
              <a:t>Geol</a:t>
            </a:r>
            <a:r>
              <a:rPr lang="it-IT" sz="1200" dirty="0">
                <a:solidFill>
                  <a:prstClr val="black"/>
                </a:solidFill>
              </a:rPr>
              <a:t>. Maurizio Farina – RER - Servizio Area Po di Volano - Ferrara</a:t>
            </a:r>
          </a:p>
        </p:txBody>
      </p:sp>
    </p:spTree>
    <p:extLst>
      <p:ext uri="{BB962C8B-B14F-4D97-AF65-F5344CB8AC3E}">
        <p14:creationId xmlns:p14="http://schemas.microsoft.com/office/powerpoint/2010/main" val="293299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5" name="Immagine 4">
            <a:extLst>
              <a:ext uri="{FF2B5EF4-FFF2-40B4-BE49-F238E27FC236}">
                <a16:creationId xmlns="" xmlns:a16="http://schemas.microsoft.com/office/drawing/2014/main" id="{E60D9291-CEAD-4EC2-AE4E-C9CF4AB9C0CD}"/>
              </a:ext>
            </a:extLst>
          </p:cNvPr>
          <p:cNvPicPr>
            <a:picLocks noChangeAspect="1"/>
          </p:cNvPicPr>
          <p:nvPr/>
        </p:nvPicPr>
        <p:blipFill>
          <a:blip r:embed="rId3"/>
          <a:stretch>
            <a:fillRect/>
          </a:stretch>
        </p:blipFill>
        <p:spPr>
          <a:xfrm>
            <a:off x="2554049" y="399025"/>
            <a:ext cx="4035902" cy="6059949"/>
          </a:xfrm>
          <a:prstGeom prst="rect">
            <a:avLst/>
          </a:prstGeom>
        </p:spPr>
      </p:pic>
    </p:spTree>
    <p:extLst>
      <p:ext uri="{BB962C8B-B14F-4D97-AF65-F5344CB8AC3E}">
        <p14:creationId xmlns:p14="http://schemas.microsoft.com/office/powerpoint/2010/main" val="1639569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FCEE45F0-827F-4394-9B0F-9069CFFAC47F}"/>
              </a:ext>
            </a:extLst>
          </p:cNvPr>
          <p:cNvPicPr>
            <a:picLocks noChangeAspect="1"/>
          </p:cNvPicPr>
          <p:nvPr/>
        </p:nvPicPr>
        <p:blipFill>
          <a:blip r:embed="rId3"/>
          <a:stretch>
            <a:fillRect/>
          </a:stretch>
        </p:blipFill>
        <p:spPr>
          <a:xfrm>
            <a:off x="2555776" y="553280"/>
            <a:ext cx="4392488" cy="5828047"/>
          </a:xfrm>
          <a:prstGeom prst="rect">
            <a:avLst/>
          </a:prstGeom>
        </p:spPr>
      </p:pic>
    </p:spTree>
    <p:extLst>
      <p:ext uri="{BB962C8B-B14F-4D97-AF65-F5344CB8AC3E}">
        <p14:creationId xmlns:p14="http://schemas.microsoft.com/office/powerpoint/2010/main" val="103765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BAA16A51-F173-4DE2-BE73-0896722F6A7C}"/>
              </a:ext>
            </a:extLst>
          </p:cNvPr>
          <p:cNvPicPr>
            <a:picLocks noChangeAspect="1"/>
          </p:cNvPicPr>
          <p:nvPr/>
        </p:nvPicPr>
        <p:blipFill>
          <a:blip r:embed="rId3"/>
          <a:stretch>
            <a:fillRect/>
          </a:stretch>
        </p:blipFill>
        <p:spPr>
          <a:xfrm>
            <a:off x="2411760" y="553281"/>
            <a:ext cx="4473524" cy="5938298"/>
          </a:xfrm>
          <a:prstGeom prst="rect">
            <a:avLst/>
          </a:prstGeom>
        </p:spPr>
      </p:pic>
    </p:spTree>
    <p:extLst>
      <p:ext uri="{BB962C8B-B14F-4D97-AF65-F5344CB8AC3E}">
        <p14:creationId xmlns:p14="http://schemas.microsoft.com/office/powerpoint/2010/main" val="2868287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4BB218A3-525B-4E3B-B4F8-E73825E8B76E}"/>
              </a:ext>
            </a:extLst>
          </p:cNvPr>
          <p:cNvPicPr>
            <a:picLocks noChangeAspect="1"/>
          </p:cNvPicPr>
          <p:nvPr/>
        </p:nvPicPr>
        <p:blipFill>
          <a:blip r:embed="rId3"/>
          <a:stretch>
            <a:fillRect/>
          </a:stretch>
        </p:blipFill>
        <p:spPr>
          <a:xfrm>
            <a:off x="2238743" y="625894"/>
            <a:ext cx="4682385" cy="5813137"/>
          </a:xfrm>
          <a:prstGeom prst="rect">
            <a:avLst/>
          </a:prstGeom>
        </p:spPr>
      </p:pic>
    </p:spTree>
    <p:extLst>
      <p:ext uri="{BB962C8B-B14F-4D97-AF65-F5344CB8AC3E}">
        <p14:creationId xmlns:p14="http://schemas.microsoft.com/office/powerpoint/2010/main" val="2883009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AF0739F4-E59A-4567-8580-D45FE74E374C}"/>
              </a:ext>
            </a:extLst>
          </p:cNvPr>
          <p:cNvPicPr>
            <a:picLocks noChangeAspect="1"/>
          </p:cNvPicPr>
          <p:nvPr/>
        </p:nvPicPr>
        <p:blipFill>
          <a:blip r:embed="rId3"/>
          <a:stretch>
            <a:fillRect/>
          </a:stretch>
        </p:blipFill>
        <p:spPr>
          <a:xfrm>
            <a:off x="1336204" y="544825"/>
            <a:ext cx="6696744" cy="3453124"/>
          </a:xfrm>
          <a:prstGeom prst="rect">
            <a:avLst/>
          </a:prstGeom>
        </p:spPr>
      </p:pic>
      <p:pic>
        <p:nvPicPr>
          <p:cNvPr id="16" name="Immagine 15">
            <a:extLst>
              <a:ext uri="{FF2B5EF4-FFF2-40B4-BE49-F238E27FC236}">
                <a16:creationId xmlns="" xmlns:a16="http://schemas.microsoft.com/office/drawing/2014/main" id="{149B6B7B-8AD6-4ECE-8FB3-7C632F1D7D54}"/>
              </a:ext>
            </a:extLst>
          </p:cNvPr>
          <p:cNvPicPr>
            <a:picLocks noChangeAspect="1"/>
          </p:cNvPicPr>
          <p:nvPr/>
        </p:nvPicPr>
        <p:blipFill>
          <a:blip r:embed="rId4"/>
          <a:stretch>
            <a:fillRect/>
          </a:stretch>
        </p:blipFill>
        <p:spPr>
          <a:xfrm>
            <a:off x="1259632" y="3861048"/>
            <a:ext cx="6768752" cy="2611679"/>
          </a:xfrm>
          <a:prstGeom prst="rect">
            <a:avLst/>
          </a:prstGeom>
        </p:spPr>
      </p:pic>
    </p:spTree>
    <p:extLst>
      <p:ext uri="{BB962C8B-B14F-4D97-AF65-F5344CB8AC3E}">
        <p14:creationId xmlns:p14="http://schemas.microsoft.com/office/powerpoint/2010/main" val="4103859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9EEB83A9-A89F-4A84-8728-B2B33D2C1CF2}"/>
              </a:ext>
            </a:extLst>
          </p:cNvPr>
          <p:cNvPicPr>
            <a:picLocks noChangeAspect="1"/>
          </p:cNvPicPr>
          <p:nvPr/>
        </p:nvPicPr>
        <p:blipFill>
          <a:blip r:embed="rId3"/>
          <a:stretch>
            <a:fillRect/>
          </a:stretch>
        </p:blipFill>
        <p:spPr>
          <a:xfrm>
            <a:off x="683568" y="753040"/>
            <a:ext cx="7776864" cy="5414854"/>
          </a:xfrm>
          <a:prstGeom prst="rect">
            <a:avLst/>
          </a:prstGeom>
        </p:spPr>
      </p:pic>
    </p:spTree>
    <p:extLst>
      <p:ext uri="{BB962C8B-B14F-4D97-AF65-F5344CB8AC3E}">
        <p14:creationId xmlns:p14="http://schemas.microsoft.com/office/powerpoint/2010/main" val="243311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CEBEB3B8-D6AD-48B0-97E4-BFCD4D9615A6}"/>
              </a:ext>
            </a:extLst>
          </p:cNvPr>
          <p:cNvPicPr>
            <a:picLocks noChangeAspect="1"/>
          </p:cNvPicPr>
          <p:nvPr/>
        </p:nvPicPr>
        <p:blipFill>
          <a:blip r:embed="rId3"/>
          <a:stretch>
            <a:fillRect/>
          </a:stretch>
        </p:blipFill>
        <p:spPr>
          <a:xfrm rot="5400000">
            <a:off x="1591722" y="-935537"/>
            <a:ext cx="5960557" cy="8928994"/>
          </a:xfrm>
          <a:prstGeom prst="rect">
            <a:avLst/>
          </a:prstGeom>
        </p:spPr>
      </p:pic>
    </p:spTree>
    <p:extLst>
      <p:ext uri="{BB962C8B-B14F-4D97-AF65-F5344CB8AC3E}">
        <p14:creationId xmlns:p14="http://schemas.microsoft.com/office/powerpoint/2010/main" val="2106816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F50C814A-E604-4BBF-9496-7840BF05D7BE}"/>
              </a:ext>
            </a:extLst>
          </p:cNvPr>
          <p:cNvPicPr>
            <a:picLocks noChangeAspect="1"/>
          </p:cNvPicPr>
          <p:nvPr/>
        </p:nvPicPr>
        <p:blipFill>
          <a:blip r:embed="rId3"/>
          <a:stretch>
            <a:fillRect/>
          </a:stretch>
        </p:blipFill>
        <p:spPr>
          <a:xfrm>
            <a:off x="611560" y="505866"/>
            <a:ext cx="7696236" cy="5980664"/>
          </a:xfrm>
          <a:prstGeom prst="rect">
            <a:avLst/>
          </a:prstGeom>
        </p:spPr>
      </p:pic>
    </p:spTree>
    <p:extLst>
      <p:ext uri="{BB962C8B-B14F-4D97-AF65-F5344CB8AC3E}">
        <p14:creationId xmlns:p14="http://schemas.microsoft.com/office/powerpoint/2010/main" val="3312689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D79AD163-CD37-4B60-A949-F7146801B397}"/>
              </a:ext>
            </a:extLst>
          </p:cNvPr>
          <p:cNvPicPr>
            <a:picLocks noChangeAspect="1"/>
          </p:cNvPicPr>
          <p:nvPr/>
        </p:nvPicPr>
        <p:blipFill>
          <a:blip r:embed="rId3"/>
          <a:stretch>
            <a:fillRect/>
          </a:stretch>
        </p:blipFill>
        <p:spPr>
          <a:xfrm>
            <a:off x="179512" y="878200"/>
            <a:ext cx="8856984" cy="5359111"/>
          </a:xfrm>
          <a:prstGeom prst="rect">
            <a:avLst/>
          </a:prstGeom>
        </p:spPr>
      </p:pic>
    </p:spTree>
    <p:extLst>
      <p:ext uri="{BB962C8B-B14F-4D97-AF65-F5344CB8AC3E}">
        <p14:creationId xmlns:p14="http://schemas.microsoft.com/office/powerpoint/2010/main" val="1136366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57E3AC95-8743-4F56-A1B8-1EA7F5C25DC0}"/>
              </a:ext>
            </a:extLst>
          </p:cNvPr>
          <p:cNvPicPr>
            <a:picLocks noChangeAspect="1"/>
          </p:cNvPicPr>
          <p:nvPr/>
        </p:nvPicPr>
        <p:blipFill>
          <a:blip r:embed="rId3"/>
          <a:stretch>
            <a:fillRect/>
          </a:stretch>
        </p:blipFill>
        <p:spPr>
          <a:xfrm>
            <a:off x="395536" y="678441"/>
            <a:ext cx="8424936" cy="5794286"/>
          </a:xfrm>
          <a:prstGeom prst="rect">
            <a:avLst/>
          </a:prstGeom>
        </p:spPr>
      </p:pic>
    </p:spTree>
    <p:extLst>
      <p:ext uri="{BB962C8B-B14F-4D97-AF65-F5344CB8AC3E}">
        <p14:creationId xmlns:p14="http://schemas.microsoft.com/office/powerpoint/2010/main" val="3288928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pic>
        <p:nvPicPr>
          <p:cNvPr id="15" name="Immagine 14">
            <a:extLst>
              <a:ext uri="{FF2B5EF4-FFF2-40B4-BE49-F238E27FC236}">
                <a16:creationId xmlns="" xmlns:a16="http://schemas.microsoft.com/office/drawing/2014/main" id="{282FE0F0-B32A-4A0E-A9CD-9E885A32D0D2}"/>
              </a:ext>
            </a:extLst>
          </p:cNvPr>
          <p:cNvPicPr>
            <a:picLocks noChangeAspect="1"/>
          </p:cNvPicPr>
          <p:nvPr/>
        </p:nvPicPr>
        <p:blipFill>
          <a:blip r:embed="rId3"/>
          <a:stretch>
            <a:fillRect/>
          </a:stretch>
        </p:blipFill>
        <p:spPr>
          <a:xfrm>
            <a:off x="323528" y="609599"/>
            <a:ext cx="8777318" cy="5863128"/>
          </a:xfrm>
          <a:prstGeom prst="rect">
            <a:avLst/>
          </a:prstGeom>
        </p:spPr>
      </p:pic>
    </p:spTree>
    <p:extLst>
      <p:ext uri="{BB962C8B-B14F-4D97-AF65-F5344CB8AC3E}">
        <p14:creationId xmlns:p14="http://schemas.microsoft.com/office/powerpoint/2010/main" val="181107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60228" y="-60325"/>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4ABB3B8B-D5F2-463F-A490-F6FE93D56126}"/>
              </a:ext>
            </a:extLst>
          </p:cNvPr>
          <p:cNvSpPr/>
          <p:nvPr/>
        </p:nvSpPr>
        <p:spPr>
          <a:xfrm>
            <a:off x="791402" y="541860"/>
            <a:ext cx="7765719" cy="5183983"/>
          </a:xfrm>
          <a:prstGeom prst="rect">
            <a:avLst/>
          </a:prstGeom>
        </p:spPr>
        <p:txBody>
          <a:bodyPr wrap="square">
            <a:spAutoFit/>
          </a:bodyPr>
          <a:lstStyle/>
          <a:p>
            <a:pPr lvl="0">
              <a:lnSpc>
                <a:spcPct val="115000"/>
              </a:lnSpc>
              <a:spcAft>
                <a:spcPts val="1000"/>
              </a:spcAft>
              <a:defRPr/>
            </a:pPr>
            <a:r>
              <a:rPr lang="it-IT"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INDICE  ARTICOLATO </a:t>
            </a:r>
            <a:endParaRPr lang="it-IT"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a:t>
            </a:r>
            <a:r>
              <a:rPr lang="it-IT"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  </a:t>
            </a: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Ambito di applicazione ed esclusioni</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2.  </a:t>
            </a: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Definizioni</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3.  </a:t>
            </a: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Caratterizzazione e classificazione dei materiali</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4.  </a:t>
            </a: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Modalità per il rilascio della autorizzazione alla immersione deliberata in mare</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5.  Modalità per il rilascio dell’autorizzazione agli interventi diversi dall’immersione deliberata in mare</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6.  Scheda di inquadramento dell’area di escavo</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7.  Modifica, sospensione o revoca della autorizzazione</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8.  Verifiche, vigilanza, e monitoraggio</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9.  Aggiornamento degli allegati</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Art. 10.  Disposizioni transitorie, finali e abrogazioni</a:t>
            </a:r>
            <a:r>
              <a:rPr lang="it-IT" sz="16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it-IT"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nSpc>
                <a:spcPct val="115000"/>
              </a:lnSpc>
              <a:spcAft>
                <a:spcPts val="1000"/>
              </a:spcAft>
              <a:defRPr/>
            </a:pPr>
            <a:r>
              <a:rPr lang="it-IT" sz="16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ALLEGATO TECNICO  </a:t>
            </a:r>
            <a:r>
              <a:rPr lang="it-IT" sz="1600" b="1" i="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  3 Capitoli</a:t>
            </a:r>
            <a:endParaRPr lang="it-IT" sz="1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a:extLst>
              <a:ext uri="{FF2B5EF4-FFF2-40B4-BE49-F238E27FC236}">
                <a16:creationId xmlns="" xmlns:a16="http://schemas.microsoft.com/office/drawing/2014/main" id="{52C8B095-CA7D-4266-BE77-D82E24C6FBA1}"/>
              </a:ext>
            </a:extLst>
          </p:cNvPr>
          <p:cNvSpPr/>
          <p:nvPr/>
        </p:nvSpPr>
        <p:spPr>
          <a:xfrm>
            <a:off x="757303" y="5921261"/>
            <a:ext cx="8136904" cy="461665"/>
          </a:xfrm>
          <a:prstGeom prst="rect">
            <a:avLst/>
          </a:prstGeom>
        </p:spPr>
        <p:txBody>
          <a:bodyPr wrap="square">
            <a:spAutoFit/>
          </a:bodyPr>
          <a:lstStyle/>
          <a:p>
            <a:pPr lvl="0"/>
            <a:r>
              <a:rPr lang="it-IT" sz="2400" dirty="0">
                <a:solidFill>
                  <a:srgbClr val="0070C0"/>
                </a:solidFill>
                <a:latin typeface="Times New Roman" panose="02020603050405020304" pitchFamily="18" charset="0"/>
                <a:cs typeface="Times New Roman" panose="02020603050405020304" pitchFamily="18" charset="0"/>
              </a:rPr>
              <a:t>Entrato in vigore il 21 </a:t>
            </a:r>
            <a:r>
              <a:rPr lang="it-IT" sz="2400" dirty="0" smtClean="0">
                <a:solidFill>
                  <a:srgbClr val="0070C0"/>
                </a:solidFill>
                <a:latin typeface="Times New Roman" panose="02020603050405020304" pitchFamily="18" charset="0"/>
                <a:cs typeface="Times New Roman" panose="02020603050405020304" pitchFamily="18" charset="0"/>
              </a:rPr>
              <a:t>Set  </a:t>
            </a:r>
            <a:r>
              <a:rPr lang="it-IT" sz="2400" dirty="0">
                <a:solidFill>
                  <a:srgbClr val="0070C0"/>
                </a:solidFill>
                <a:latin typeface="Times New Roman" panose="02020603050405020304" pitchFamily="18" charset="0"/>
                <a:cs typeface="Times New Roman" panose="02020603050405020304" pitchFamily="18" charset="0"/>
              </a:rPr>
              <a:t>2016 , all’art. 6 introduce la (novità):</a:t>
            </a:r>
          </a:p>
        </p:txBody>
      </p:sp>
    </p:spTree>
    <p:extLst>
      <p:ext uri="{BB962C8B-B14F-4D97-AF65-F5344CB8AC3E}">
        <p14:creationId xmlns:p14="http://schemas.microsoft.com/office/powerpoint/2010/main" val="2554498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28" y="-24230"/>
            <a:ext cx="1031755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979711" y="1412776"/>
            <a:ext cx="5510035" cy="769441"/>
          </a:xfrm>
          <a:prstGeom prst="rect">
            <a:avLst/>
          </a:prstGeom>
          <a:noFill/>
        </p:spPr>
        <p:txBody>
          <a:bodyPr wrap="none" rtlCol="0">
            <a:spAutoFit/>
          </a:bodyPr>
          <a:lstStyle/>
          <a:p>
            <a:r>
              <a:rPr lang="it-IT" sz="4400" dirty="0">
                <a:solidFill>
                  <a:schemeClr val="accent6">
                    <a:lumMod val="60000"/>
                    <a:lumOff val="40000"/>
                  </a:schemeClr>
                </a:solidFill>
                <a:effectLst>
                  <a:outerShdw blurRad="38100" dist="38100" dir="2700000" algn="tl">
                    <a:srgbClr val="000000">
                      <a:alpha val="43137"/>
                    </a:srgbClr>
                  </a:outerShdw>
                </a:effectLst>
                <a:latin typeface="+mj-lt"/>
              </a:rPr>
              <a:t>Grazie per l’attenzione!</a:t>
            </a:r>
          </a:p>
        </p:txBody>
      </p:sp>
      <p:sp>
        <p:nvSpPr>
          <p:cNvPr id="3" name="CasellaDiTesto 2"/>
          <p:cNvSpPr txBox="1"/>
          <p:nvPr/>
        </p:nvSpPr>
        <p:spPr>
          <a:xfrm>
            <a:off x="827584" y="580633"/>
            <a:ext cx="8064896" cy="461665"/>
          </a:xfrm>
          <a:prstGeom prst="rect">
            <a:avLst/>
          </a:prstGeom>
          <a:noFill/>
        </p:spPr>
        <p:txBody>
          <a:bodyPr wrap="square" rtlCol="0">
            <a:spAutoFit/>
          </a:bodyPr>
          <a:lstStyle/>
          <a:p>
            <a:pPr algn="ctr"/>
            <a:r>
              <a:rPr lang="it-IT" sz="2400" b="1" i="1" dirty="0"/>
              <a:t>e-mail:     carlo.albertazzi@regione.emilia-romagna.it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Tree>
    <p:extLst>
      <p:ext uri="{BB962C8B-B14F-4D97-AF65-F5344CB8AC3E}">
        <p14:creationId xmlns:p14="http://schemas.microsoft.com/office/powerpoint/2010/main" val="30459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graphicFrame>
        <p:nvGraphicFramePr>
          <p:cNvPr id="5" name="Tabella 4">
            <a:extLst>
              <a:ext uri="{FF2B5EF4-FFF2-40B4-BE49-F238E27FC236}">
                <a16:creationId xmlns="" xmlns:a16="http://schemas.microsoft.com/office/drawing/2014/main" id="{4256E4D5-B377-4A1A-B516-F893FBDEF5A3}"/>
              </a:ext>
            </a:extLst>
          </p:cNvPr>
          <p:cNvGraphicFramePr>
            <a:graphicFrameLocks noGrp="1"/>
          </p:cNvGraphicFramePr>
          <p:nvPr>
            <p:extLst>
              <p:ext uri="{D42A27DB-BD31-4B8C-83A1-F6EECF244321}">
                <p14:modId xmlns:p14="http://schemas.microsoft.com/office/powerpoint/2010/main" val="1681566782"/>
              </p:ext>
            </p:extLst>
          </p:nvPr>
        </p:nvGraphicFramePr>
        <p:xfrm>
          <a:off x="671804" y="478683"/>
          <a:ext cx="7886700" cy="5855091"/>
        </p:xfrm>
        <a:graphic>
          <a:graphicData uri="http://schemas.openxmlformats.org/drawingml/2006/table">
            <a:tbl>
              <a:tblPr firstRow="1" firstCol="1" bandRow="1"/>
              <a:tblGrid>
                <a:gridCol w="7886700">
                  <a:extLst>
                    <a:ext uri="{9D8B030D-6E8A-4147-A177-3AD203B41FA5}">
                      <a16:colId xmlns="" xmlns:a16="http://schemas.microsoft.com/office/drawing/2014/main" val="1360800514"/>
                    </a:ext>
                  </a:extLst>
                </a:gridCol>
              </a:tblGrid>
              <a:tr h="790077">
                <a:tc>
                  <a:txBody>
                    <a:bodyPr/>
                    <a:lstStyle/>
                    <a:p>
                      <a:pPr marR="474980" algn="ctr">
                        <a:lnSpc>
                          <a:spcPct val="115000"/>
                        </a:lnSpc>
                        <a:spcAft>
                          <a:spcPts val="0"/>
                        </a:spcAft>
                      </a:pPr>
                      <a:r>
                        <a:rPr lang="it-IT" sz="1700" b="1" i="1" dirty="0">
                          <a:effectLst/>
                          <a:latin typeface="TimesNewRomanPSMT"/>
                          <a:ea typeface="Calibri" panose="020F0502020204030204" pitchFamily="34" charset="0"/>
                          <a:cs typeface="TimesNewRomanPSMT"/>
                        </a:rPr>
                        <a:t>Art. 6.</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R="474980" algn="ctr">
                        <a:lnSpc>
                          <a:spcPct val="115000"/>
                        </a:lnSpc>
                        <a:spcAft>
                          <a:spcPts val="0"/>
                        </a:spcAft>
                      </a:pPr>
                      <a:r>
                        <a:rPr lang="it-IT" sz="1700" b="1" i="1" dirty="0">
                          <a:effectLst/>
                          <a:latin typeface="TimesNewRomanPS-ItalicMT"/>
                          <a:ea typeface="Calibri" panose="020F0502020204030204" pitchFamily="34" charset="0"/>
                          <a:cs typeface="TimesNewRomanPS-ItalicMT"/>
                        </a:rPr>
                        <a:t>Scheda di inquadramento dell’area di escavo</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pPr marR="474980" algn="l">
                        <a:lnSpc>
                          <a:spcPct val="115000"/>
                        </a:lnSpc>
                        <a:spcAft>
                          <a:spcPts val="0"/>
                        </a:spcAft>
                      </a:pPr>
                      <a:r>
                        <a:rPr lang="it-IT" sz="900" i="1" dirty="0">
                          <a:effectLst/>
                          <a:latin typeface="Calibri" panose="020F0502020204030204" pitchFamily="34" charset="0"/>
                          <a:ea typeface="Calibri" panose="020F0502020204030204" pitchFamily="34" charset="0"/>
                          <a:cs typeface="Times New Roman" panose="02020603050405020304" pitchFamily="18"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472" marR="58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50413804"/>
                  </a:ext>
                </a:extLst>
              </a:tr>
              <a:tr h="1395210">
                <a:tc>
                  <a:txBody>
                    <a:bodyPr/>
                    <a:lstStyle/>
                    <a:p>
                      <a:pPr marR="474980" algn="just">
                        <a:lnSpc>
                          <a:spcPct val="115000"/>
                        </a:lnSpc>
                        <a:spcAft>
                          <a:spcPts val="0"/>
                        </a:spcAft>
                      </a:pPr>
                      <a:r>
                        <a:rPr lang="it-IT" sz="2000" i="1" dirty="0">
                          <a:effectLst/>
                          <a:latin typeface="Times New Roman" panose="02020603050405020304" pitchFamily="18" charset="0"/>
                          <a:ea typeface="Calibri" panose="020F0502020204030204" pitchFamily="34" charset="0"/>
                          <a:cs typeface="Times New Roman" panose="02020603050405020304" pitchFamily="18" charset="0"/>
                        </a:rPr>
                        <a:t>1. La scheda di inquadramento dell’area di escavo, conforme al modello di cui all’allegato tecnico del presente decreto, </a:t>
                      </a:r>
                      <a:r>
                        <a:rPr lang="it-IT" sz="2000" i="1"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deve</a:t>
                      </a:r>
                      <a:r>
                        <a:rPr lang="it-IT" sz="2000" i="1" dirty="0">
                          <a:effectLst/>
                          <a:latin typeface="Times New Roman" panose="02020603050405020304" pitchFamily="18" charset="0"/>
                          <a:ea typeface="Calibri" panose="020F0502020204030204" pitchFamily="34" charset="0"/>
                          <a:cs typeface="Times New Roman" panose="02020603050405020304" pitchFamily="18" charset="0"/>
                        </a:rPr>
                        <a:t> essere </a:t>
                      </a:r>
                      <a:r>
                        <a:rPr lang="it-IT" sz="20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presentata unitamente </a:t>
                      </a:r>
                      <a:r>
                        <a:rPr lang="it-IT" sz="2000" i="1" dirty="0">
                          <a:effectLst/>
                          <a:latin typeface="Times New Roman" panose="02020603050405020304" pitchFamily="18" charset="0"/>
                          <a:ea typeface="Calibri" panose="020F0502020204030204" pitchFamily="34" charset="0"/>
                          <a:cs typeface="Times New Roman" panose="02020603050405020304" pitchFamily="18" charset="0"/>
                        </a:rPr>
                        <a:t>all’istanza finalizzata ad ottenere l’autorizzazione alle operazioni.</a:t>
                      </a:r>
                      <a:endParaRPr lang="it-IT"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R="474980" algn="l">
                        <a:lnSpc>
                          <a:spcPct val="115000"/>
                        </a:lnSpc>
                        <a:spcAft>
                          <a:spcPts val="0"/>
                        </a:spcAft>
                      </a:pPr>
                      <a:r>
                        <a:rPr lang="it-IT" sz="900" i="1" dirty="0">
                          <a:effectLst/>
                          <a:latin typeface="Calibri" panose="020F0502020204030204" pitchFamily="34" charset="0"/>
                          <a:ea typeface="Calibri" panose="020F0502020204030204" pitchFamily="34" charset="0"/>
                          <a:cs typeface="Times New Roman" panose="02020603050405020304" pitchFamily="18" charset="0"/>
                        </a:rPr>
                        <a:t> </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472" marR="58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56246"/>
                  </a:ext>
                </a:extLst>
              </a:tr>
              <a:tr h="1136502">
                <a:tc>
                  <a:txBody>
                    <a:bodyPr/>
                    <a:lstStyle/>
                    <a:p>
                      <a:pPr marR="474980" algn="just">
                        <a:lnSpc>
                          <a:spcPct val="115000"/>
                        </a:lnSpc>
                        <a:spcAft>
                          <a:spcPts val="0"/>
                        </a:spcAft>
                      </a:pPr>
                      <a:r>
                        <a:rPr lang="it-IT" sz="2000" i="1" dirty="0">
                          <a:effectLst/>
                          <a:latin typeface="TimesNewRomanPSMT"/>
                          <a:ea typeface="Calibri" panose="020F0502020204030204" pitchFamily="34" charset="0"/>
                          <a:cs typeface="TimesNewRomanPSMT"/>
                        </a:rPr>
                        <a:t>2. La scheda di inquadramento dell’area di escavo </a:t>
                      </a:r>
                      <a:r>
                        <a:rPr lang="it-IT" sz="2000" i="1" dirty="0">
                          <a:solidFill>
                            <a:srgbClr val="FF0000"/>
                          </a:solidFill>
                          <a:effectLst/>
                          <a:latin typeface="TimesNewRomanPSMT"/>
                          <a:ea typeface="Calibri" panose="020F0502020204030204" pitchFamily="34" charset="0"/>
                          <a:cs typeface="TimesNewRomanPSMT"/>
                        </a:rPr>
                        <a:t>dovrà essere aggiornata ogni ventiquattro mesi e </a:t>
                      </a:r>
                      <a:r>
                        <a:rPr lang="it-IT" sz="2000" i="1" dirty="0">
                          <a:effectLst/>
                          <a:latin typeface="TimesNewRomanPSMT"/>
                          <a:ea typeface="Calibri" panose="020F0502020204030204" pitchFamily="34" charset="0"/>
                          <a:cs typeface="TimesNewRomanPSMT"/>
                        </a:rPr>
                        <a:t>comunque a seguito </a:t>
                      </a:r>
                      <a:r>
                        <a:rPr lang="it-IT" sz="2000" i="1" dirty="0">
                          <a:solidFill>
                            <a:srgbClr val="FF0000"/>
                          </a:solidFill>
                          <a:effectLst/>
                          <a:latin typeface="TimesNewRomanPSMT"/>
                          <a:ea typeface="Calibri" panose="020F0502020204030204" pitchFamily="34" charset="0"/>
                          <a:cs typeface="TimesNewRomanPSMT"/>
                        </a:rPr>
                        <a:t>di eventi eccezionali </a:t>
                      </a:r>
                      <a:r>
                        <a:rPr lang="it-IT" sz="2000" i="1" dirty="0">
                          <a:effectLst/>
                          <a:latin typeface="TimesNewRomanPSMT"/>
                          <a:ea typeface="Calibri" panose="020F0502020204030204" pitchFamily="34" charset="0"/>
                          <a:cs typeface="TimesNewRomanPSMT"/>
                        </a:rPr>
                        <a:t>che possano aver determinato una modifica significativa delle caratteristiche dei fondali.</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8472" marR="58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03296900"/>
                  </a:ext>
                </a:extLst>
              </a:tr>
              <a:tr h="1862642">
                <a:tc>
                  <a:txBody>
                    <a:bodyPr/>
                    <a:lstStyle/>
                    <a:p>
                      <a:pPr marR="474980" algn="just">
                        <a:lnSpc>
                          <a:spcPct val="115000"/>
                        </a:lnSpc>
                        <a:spcAft>
                          <a:spcPts val="0"/>
                        </a:spcAft>
                      </a:pPr>
                      <a:r>
                        <a:rPr lang="it-IT" sz="2000" i="1" dirty="0">
                          <a:effectLst/>
                          <a:latin typeface="TimesNewRomanPSMT"/>
                          <a:ea typeface="Calibri" panose="020F0502020204030204" pitchFamily="34" charset="0"/>
                          <a:cs typeface="TimesNewRomanPSMT"/>
                        </a:rPr>
                        <a:t>3. In presenza di una scheda di inquadramento dell’area di escavo aggiornata nel rispetto delle prescrizioni di cui al precedente comma 2, l’autorità competente, su richiesta, </a:t>
                      </a:r>
                      <a:r>
                        <a:rPr lang="it-IT" sz="2000" i="1" dirty="0">
                          <a:solidFill>
                            <a:srgbClr val="FF0000"/>
                          </a:solidFill>
                          <a:effectLst/>
                          <a:latin typeface="TimesNewRomanPSMT"/>
                          <a:ea typeface="Calibri" panose="020F0502020204030204" pitchFamily="34" charset="0"/>
                          <a:cs typeface="TimesNewRomanPSMT"/>
                        </a:rPr>
                        <a:t>può prorogare la validità dell’autorizzazione,</a:t>
                      </a:r>
                      <a:r>
                        <a:rPr lang="it-IT" sz="2000" i="1" dirty="0">
                          <a:effectLst/>
                          <a:latin typeface="TimesNewRomanPSMT"/>
                          <a:ea typeface="Calibri" panose="020F0502020204030204" pitchFamily="34" charset="0"/>
                          <a:cs typeface="TimesNewRomanPSMT"/>
                        </a:rPr>
                        <a:t> rilasciata ai sensi dei precedenti articoli 4 e 5, </a:t>
                      </a:r>
                      <a:r>
                        <a:rPr lang="it-IT" sz="2000" i="1" dirty="0">
                          <a:solidFill>
                            <a:srgbClr val="FF0000"/>
                          </a:solidFill>
                          <a:effectLst/>
                          <a:latin typeface="TimesNewRomanPSMT"/>
                          <a:ea typeface="Calibri" panose="020F0502020204030204" pitchFamily="34" charset="0"/>
                          <a:cs typeface="TimesNewRomanPSMT"/>
                        </a:rPr>
                        <a:t>di ulteriori trentasei mesi</a:t>
                      </a:r>
                      <a:r>
                        <a:rPr lang="it-IT" sz="2000" i="1" dirty="0">
                          <a:solidFill>
                            <a:srgbClr val="002060"/>
                          </a:solidFill>
                          <a:effectLst/>
                          <a:latin typeface="TimesNewRomanPSMT"/>
                          <a:ea typeface="Calibri" panose="020F0502020204030204" pitchFamily="34" charset="0"/>
                          <a:cs typeface="TimesNewRomanPSMT"/>
                        </a:rPr>
                        <a:t>.( 36 + 36 mesi = 6 anni)</a:t>
                      </a:r>
                      <a:endParaRPr lang="it-IT" sz="2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8472" marR="584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80700097"/>
                  </a:ext>
                </a:extLst>
              </a:tr>
            </a:tbl>
          </a:graphicData>
        </a:graphic>
      </p:graphicFrame>
    </p:spTree>
    <p:extLst>
      <p:ext uri="{BB962C8B-B14F-4D97-AF65-F5344CB8AC3E}">
        <p14:creationId xmlns:p14="http://schemas.microsoft.com/office/powerpoint/2010/main" val="995631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D080CEC7-0FCA-4E7A-AEC7-D2B1A3405A80}"/>
              </a:ext>
            </a:extLst>
          </p:cNvPr>
          <p:cNvSpPr/>
          <p:nvPr/>
        </p:nvSpPr>
        <p:spPr>
          <a:xfrm>
            <a:off x="694713" y="332366"/>
            <a:ext cx="7189655" cy="769441"/>
          </a:xfrm>
          <a:prstGeom prst="rect">
            <a:avLst/>
          </a:prstGeom>
        </p:spPr>
        <p:txBody>
          <a:bodyPr wrap="square">
            <a:spAutoFit/>
          </a:bodyPr>
          <a:lstStyle/>
          <a:p>
            <a:pPr algn="ctr"/>
            <a:r>
              <a:rPr lang="it-IT" sz="4400" dirty="0">
                <a:solidFill>
                  <a:prstClr val="black"/>
                </a:solidFill>
                <a:latin typeface="Calibri"/>
                <a:ea typeface="+mj-ea"/>
                <a:cs typeface="+mj-cs"/>
              </a:rPr>
              <a:t>Per piccoli interventi </a:t>
            </a:r>
            <a:endParaRPr lang="it-IT" dirty="0"/>
          </a:p>
        </p:txBody>
      </p:sp>
      <p:sp>
        <p:nvSpPr>
          <p:cNvPr id="6" name="Rettangolo 5">
            <a:extLst>
              <a:ext uri="{FF2B5EF4-FFF2-40B4-BE49-F238E27FC236}">
                <a16:creationId xmlns="" xmlns:a16="http://schemas.microsoft.com/office/drawing/2014/main" id="{A13311EB-D299-4EAD-8808-698F69D9CD29}"/>
              </a:ext>
            </a:extLst>
          </p:cNvPr>
          <p:cNvSpPr/>
          <p:nvPr/>
        </p:nvSpPr>
        <p:spPr>
          <a:xfrm>
            <a:off x="467544" y="910074"/>
            <a:ext cx="8208912" cy="3463320"/>
          </a:xfrm>
          <a:prstGeom prst="rect">
            <a:avLst/>
          </a:prstGeom>
        </p:spPr>
        <p:txBody>
          <a:bodyPr wrap="square">
            <a:spAutoFit/>
          </a:bodyPr>
          <a:lstStyle/>
          <a:p>
            <a:pPr lvl="0" algn="just">
              <a:lnSpc>
                <a:spcPct val="115000"/>
              </a:lnSpc>
              <a:spcAft>
                <a:spcPts val="900"/>
              </a:spcAft>
            </a:pPr>
            <a:r>
              <a:rPr lang="it-IT" sz="24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Per i piccoli interventi &lt; di 5.000 m</a:t>
            </a:r>
            <a:r>
              <a:rPr lang="it-IT" sz="2400" baseline="300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3</a:t>
            </a:r>
            <a:r>
              <a:rPr lang="it-IT" sz="24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  (all’anno - vedi caso 1 par. 3.1.2.) nel caso di opzione di gestione a ripascimento (es: </a:t>
            </a:r>
            <a:r>
              <a:rPr lang="it-IT" sz="2400" dirty="0" err="1">
                <a:solidFill>
                  <a:srgbClr val="222222"/>
                </a:solidFill>
                <a:latin typeface="Times New Roman" panose="02020603050405020304" pitchFamily="18" charset="0"/>
                <a:ea typeface="Times New Roman" panose="02020603050405020304" pitchFamily="18" charset="0"/>
                <a:cs typeface="Arial" panose="020B0604020202020204" pitchFamily="34" charset="0"/>
              </a:rPr>
              <a:t>disabbiamento</a:t>
            </a:r>
            <a:r>
              <a:rPr lang="it-IT" sz="24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 delle bocche dei porti  con moli corti in spiagge basse e sabbiose), accertato una prima volta «il non peggioramento della qualità ambientale», e limitandosi a periodiche indagini </a:t>
            </a:r>
            <a:r>
              <a:rPr lang="it-IT" sz="2400" dirty="0" err="1">
                <a:solidFill>
                  <a:srgbClr val="222222"/>
                </a:solidFill>
                <a:latin typeface="Times New Roman" panose="02020603050405020304" pitchFamily="18" charset="0"/>
                <a:ea typeface="Times New Roman" panose="02020603050405020304" pitchFamily="18" charset="0"/>
                <a:cs typeface="Arial" panose="020B0604020202020204" pitchFamily="34" charset="0"/>
              </a:rPr>
              <a:t>ecotossicologiche</a:t>
            </a:r>
            <a:r>
              <a:rPr lang="it-IT" sz="2400"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 su unico campione composito, si può portare il periodo di validità delle autorizzazioni a 10 anni.</a:t>
            </a:r>
            <a:endParaRPr lang="it-IT"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a:extLst>
              <a:ext uri="{FF2B5EF4-FFF2-40B4-BE49-F238E27FC236}">
                <a16:creationId xmlns="" xmlns:a16="http://schemas.microsoft.com/office/drawing/2014/main" id="{A813EB5C-0924-4BA5-8B4A-2B819A9F62A1}"/>
              </a:ext>
            </a:extLst>
          </p:cNvPr>
          <p:cNvSpPr/>
          <p:nvPr/>
        </p:nvSpPr>
        <p:spPr>
          <a:xfrm>
            <a:off x="467544" y="4400577"/>
            <a:ext cx="8208912" cy="1569660"/>
          </a:xfrm>
          <a:prstGeom prst="rect">
            <a:avLst/>
          </a:prstGeom>
        </p:spPr>
        <p:txBody>
          <a:bodyPr wrap="square">
            <a:spAutoFit/>
          </a:bodyPr>
          <a:lstStyle/>
          <a:p>
            <a:pPr lvl="0" algn="just"/>
            <a:r>
              <a:rPr lang="it-IT" sz="2400" dirty="0">
                <a:solidFill>
                  <a:srgbClr val="0070C0"/>
                </a:solidFill>
                <a:latin typeface="Times New Roman" panose="02020603050405020304" pitchFamily="18" charset="0"/>
                <a:cs typeface="Times New Roman" panose="02020603050405020304" pitchFamily="18" charset="0"/>
              </a:rPr>
              <a:t>La categoria  dei piccoli interventi, potrebbe essere interessante da sviluppare ulteriormente per i porti turistici, in particolari darsene di dimensioni medio piccole e fondali non molto profondi ( 3, 4 ,5 metri).</a:t>
            </a:r>
          </a:p>
        </p:txBody>
      </p:sp>
    </p:spTree>
    <p:extLst>
      <p:ext uri="{BB962C8B-B14F-4D97-AF65-F5344CB8AC3E}">
        <p14:creationId xmlns:p14="http://schemas.microsoft.com/office/powerpoint/2010/main" val="377696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FC194644-83E4-45C3-9E74-AFC9455BCA97}"/>
              </a:ext>
            </a:extLst>
          </p:cNvPr>
          <p:cNvSpPr/>
          <p:nvPr/>
        </p:nvSpPr>
        <p:spPr>
          <a:xfrm>
            <a:off x="899592" y="561333"/>
            <a:ext cx="7696236" cy="6001643"/>
          </a:xfrm>
          <a:prstGeom prst="rect">
            <a:avLst/>
          </a:prstGeom>
        </p:spPr>
        <p:txBody>
          <a:bodyPr wrap="square">
            <a:spAutoFit/>
          </a:bodyPr>
          <a:lstStyle/>
          <a:p>
            <a:pPr lvl="0" algn="just"/>
            <a:r>
              <a:rPr lang="it-IT" sz="2400" dirty="0">
                <a:solidFill>
                  <a:prstClr val="black"/>
                </a:solidFill>
              </a:rPr>
              <a:t>Allegato Tecnico  </a:t>
            </a:r>
            <a:r>
              <a:rPr lang="it-IT" dirty="0">
                <a:solidFill>
                  <a:prstClr val="black"/>
                </a:solidFill>
              </a:rPr>
              <a:t>al DM 15 Luglio 2016 n. 173</a:t>
            </a:r>
          </a:p>
          <a:p>
            <a:pPr lvl="0" algn="just"/>
            <a:r>
              <a:rPr lang="it-IT" dirty="0">
                <a:solidFill>
                  <a:prstClr val="black"/>
                </a:solidFill>
              </a:rPr>
              <a:t>Premessa  -  … </a:t>
            </a:r>
            <a:r>
              <a:rPr lang="it-IT" b="1" dirty="0">
                <a:solidFill>
                  <a:prstClr val="black"/>
                </a:solidFill>
                <a:highlight>
                  <a:srgbClr val="FFFF00"/>
                </a:highlight>
                <a:latin typeface="Calibri,Bold"/>
              </a:rPr>
              <a:t>L’entità delle indagini ambientali richieste segue un criterio di semplificazione graduale in relazione al livello di inquinamento presunto.</a:t>
            </a:r>
            <a:r>
              <a:rPr lang="it-IT" dirty="0">
                <a:solidFill>
                  <a:prstClr val="black"/>
                </a:solidFill>
                <a:highlight>
                  <a:srgbClr val="FFFF00"/>
                </a:highlight>
              </a:rPr>
              <a:t> </a:t>
            </a:r>
            <a:r>
              <a:rPr lang="it-IT" dirty="0">
                <a:solidFill>
                  <a:prstClr val="black"/>
                </a:solidFill>
                <a:highlight>
                  <a:srgbClr val="FFFF00"/>
                </a:highlight>
              </a:rPr>
              <a:t> </a:t>
            </a:r>
            <a:r>
              <a:rPr lang="it-IT" dirty="0" smtClean="0">
                <a:solidFill>
                  <a:prstClr val="black"/>
                </a:solidFill>
                <a:highlight>
                  <a:srgbClr val="FFFF00"/>
                </a:highlight>
              </a:rPr>
              <a:t>  ….</a:t>
            </a:r>
            <a:endParaRPr lang="it-IT" dirty="0">
              <a:solidFill>
                <a:prstClr val="black"/>
              </a:solidFill>
              <a:highlight>
                <a:srgbClr val="FFFF00"/>
              </a:highlight>
            </a:endParaRPr>
          </a:p>
          <a:p>
            <a:pPr lvl="0" algn="just"/>
            <a:endParaRPr lang="it-IT" dirty="0">
              <a:solidFill>
                <a:prstClr val="black"/>
              </a:solidFill>
            </a:endParaRPr>
          </a:p>
          <a:p>
            <a:pPr lvl="0" algn="just"/>
            <a:r>
              <a:rPr lang="it-IT" dirty="0">
                <a:solidFill>
                  <a:prstClr val="black"/>
                </a:solidFill>
              </a:rPr>
              <a:t>Capitolo 1 -   </a:t>
            </a:r>
            <a:r>
              <a:rPr lang="it-IT" b="1" dirty="0">
                <a:solidFill>
                  <a:prstClr val="black"/>
                </a:solidFill>
              </a:rPr>
              <a:t>Scheda di inquadramento dell’area di escavo</a:t>
            </a:r>
          </a:p>
          <a:p>
            <a:pPr lvl="0" algn="just"/>
            <a:r>
              <a:rPr lang="it-IT" dirty="0">
                <a:solidFill>
                  <a:prstClr val="black"/>
                </a:solidFill>
              </a:rPr>
              <a:t>1.1</a:t>
            </a:r>
            <a:r>
              <a:rPr lang="it-IT" b="1" dirty="0">
                <a:solidFill>
                  <a:prstClr val="black"/>
                </a:solidFill>
              </a:rPr>
              <a:t> </a:t>
            </a:r>
            <a:r>
              <a:rPr lang="it-IT" dirty="0">
                <a:solidFill>
                  <a:prstClr val="black"/>
                </a:solidFill>
              </a:rPr>
              <a:t>Informazioni generali sull’ubicazione dell’area di escavo</a:t>
            </a:r>
          </a:p>
          <a:p>
            <a:pPr lvl="0" algn="just"/>
            <a:r>
              <a:rPr lang="it-IT" dirty="0">
                <a:solidFill>
                  <a:prstClr val="black"/>
                </a:solidFill>
                <a:latin typeface="Calibri" panose="020F0502020204030204" pitchFamily="34" charset="0"/>
              </a:rPr>
              <a:t>1.1.1. </a:t>
            </a:r>
            <a:r>
              <a:rPr lang="it-IT" b="1" dirty="0">
                <a:solidFill>
                  <a:prstClr val="black"/>
                </a:solidFill>
                <a:latin typeface="Calibri,Bold"/>
              </a:rPr>
              <a:t>Indicazioni del “tipo” di area</a:t>
            </a:r>
            <a:endParaRPr lang="it-IT" dirty="0">
              <a:solidFill>
                <a:prstClr val="black"/>
              </a:solidFill>
            </a:endParaRPr>
          </a:p>
          <a:p>
            <a:pPr lvl="0" algn="just"/>
            <a:r>
              <a:rPr lang="it-IT" dirty="0">
                <a:solidFill>
                  <a:srgbClr val="FF0000"/>
                </a:solidFill>
                <a:latin typeface="Calibri" panose="020F0502020204030204" pitchFamily="34" charset="0"/>
              </a:rPr>
              <a:t>Aree afferenti al </a:t>
            </a:r>
            <a:r>
              <a:rPr lang="it-IT" b="1" dirty="0">
                <a:solidFill>
                  <a:srgbClr val="FF0000"/>
                </a:solidFill>
                <a:latin typeface="Calibri,Bold"/>
              </a:rPr>
              <a:t>Percorso I</a:t>
            </a:r>
          </a:p>
          <a:p>
            <a:pPr lvl="0" algn="just"/>
            <a:r>
              <a:rPr lang="it-IT" dirty="0">
                <a:solidFill>
                  <a:srgbClr val="FF0000"/>
                </a:solidFill>
                <a:latin typeface="Wingdings2"/>
              </a:rPr>
              <a:t>-  </a:t>
            </a:r>
            <a:r>
              <a:rPr lang="it-IT" dirty="0">
                <a:solidFill>
                  <a:srgbClr val="FF0000"/>
                </a:solidFill>
                <a:latin typeface="Calibri" panose="020F0502020204030204" pitchFamily="34" charset="0"/>
              </a:rPr>
              <a:t>area interna ad un porto anche parzialmente industriale, commerciale, di servizio passeggeri, pescherecci.</a:t>
            </a:r>
          </a:p>
          <a:p>
            <a:pPr lvl="0" algn="just"/>
            <a:r>
              <a:rPr lang="it-IT" dirty="0">
                <a:solidFill>
                  <a:srgbClr val="FF0000"/>
                </a:solidFill>
                <a:latin typeface="Calibri" panose="020F0502020204030204" pitchFamily="34" charset="0"/>
              </a:rPr>
              <a:t>-  area portuale esterna all’imboccatura e/o passo di accesso al porto per un</a:t>
            </a:r>
          </a:p>
          <a:p>
            <a:pPr lvl="0" algn="just"/>
            <a:r>
              <a:rPr lang="it-IT" dirty="0">
                <a:solidFill>
                  <a:srgbClr val="FF0000"/>
                </a:solidFill>
                <a:latin typeface="Calibri" panose="020F0502020204030204" pitchFamily="34" charset="0"/>
              </a:rPr>
              <a:t>volume complessivo &gt;= 40000 m</a:t>
            </a:r>
            <a:r>
              <a:rPr lang="it-IT" sz="1200" baseline="30000" dirty="0">
                <a:solidFill>
                  <a:srgbClr val="FF0000"/>
                </a:solidFill>
                <a:latin typeface="Calibri" panose="020F0502020204030204" pitchFamily="34" charset="0"/>
              </a:rPr>
              <a:t>3</a:t>
            </a:r>
          </a:p>
          <a:p>
            <a:pPr lvl="0" algn="just"/>
            <a:r>
              <a:rPr lang="it-IT" dirty="0">
                <a:solidFill>
                  <a:srgbClr val="00B050"/>
                </a:solidFill>
                <a:latin typeface="Calibri" panose="020F0502020204030204" pitchFamily="34" charset="0"/>
              </a:rPr>
              <a:t>Aree afferenti al </a:t>
            </a:r>
            <a:r>
              <a:rPr lang="it-IT" b="1" dirty="0">
                <a:solidFill>
                  <a:srgbClr val="00B050"/>
                </a:solidFill>
                <a:latin typeface="Calibri,Bold"/>
              </a:rPr>
              <a:t>Percorso II</a:t>
            </a:r>
          </a:p>
          <a:p>
            <a:pPr lvl="0" algn="just"/>
            <a:r>
              <a:rPr lang="it-IT" dirty="0">
                <a:solidFill>
                  <a:srgbClr val="00B050"/>
                </a:solidFill>
                <a:latin typeface="Calibri" panose="020F0502020204030204" pitchFamily="34" charset="0"/>
              </a:rPr>
              <a:t>-  area interna ad un porto </a:t>
            </a:r>
            <a:r>
              <a:rPr lang="it-IT" u="sng" dirty="0">
                <a:solidFill>
                  <a:srgbClr val="00B050"/>
                </a:solidFill>
                <a:highlight>
                  <a:srgbClr val="FFFF00"/>
                </a:highlight>
                <a:latin typeface="Calibri" panose="020F0502020204030204" pitchFamily="34" charset="0"/>
              </a:rPr>
              <a:t>esclusivamente</a:t>
            </a:r>
            <a:r>
              <a:rPr lang="it-IT" dirty="0">
                <a:solidFill>
                  <a:srgbClr val="00B050"/>
                </a:solidFill>
                <a:latin typeface="Calibri" panose="020F0502020204030204" pitchFamily="34" charset="0"/>
              </a:rPr>
              <a:t> turistico</a:t>
            </a:r>
          </a:p>
          <a:p>
            <a:pPr lvl="0" algn="just"/>
            <a:r>
              <a:rPr lang="it-IT" dirty="0">
                <a:solidFill>
                  <a:srgbClr val="00B050"/>
                </a:solidFill>
                <a:latin typeface="Calibri" panose="020F0502020204030204" pitchFamily="34" charset="0"/>
              </a:rPr>
              <a:t>- area portuale esterna all’imboccatura e/o passo di accesso al porto per un</a:t>
            </a:r>
          </a:p>
          <a:p>
            <a:pPr lvl="0" algn="just"/>
            <a:r>
              <a:rPr lang="it-IT" dirty="0">
                <a:solidFill>
                  <a:srgbClr val="00B050"/>
                </a:solidFill>
                <a:latin typeface="Calibri" panose="020F0502020204030204" pitchFamily="34" charset="0"/>
              </a:rPr>
              <a:t>volume complessivo &lt; 40000 m</a:t>
            </a:r>
            <a:r>
              <a:rPr lang="it-IT" sz="1200" baseline="30000" dirty="0">
                <a:solidFill>
                  <a:srgbClr val="00B050"/>
                </a:solidFill>
                <a:latin typeface="Calibri" panose="020F0502020204030204" pitchFamily="34" charset="0"/>
              </a:rPr>
              <a:t>3</a:t>
            </a:r>
          </a:p>
          <a:p>
            <a:pPr lvl="0" algn="just"/>
            <a:r>
              <a:rPr lang="it-IT" dirty="0">
                <a:solidFill>
                  <a:srgbClr val="00B050"/>
                </a:solidFill>
                <a:latin typeface="Wingdings2"/>
              </a:rPr>
              <a:t>-   </a:t>
            </a:r>
            <a:r>
              <a:rPr lang="it-IT" dirty="0">
                <a:solidFill>
                  <a:srgbClr val="00B050"/>
                </a:solidFill>
                <a:latin typeface="Calibri" panose="020F0502020204030204" pitchFamily="34" charset="0"/>
              </a:rPr>
              <a:t>area di foce fluviale non portuale</a:t>
            </a:r>
          </a:p>
          <a:p>
            <a:pPr lvl="0" algn="just"/>
            <a:r>
              <a:rPr lang="it-IT" dirty="0">
                <a:solidFill>
                  <a:srgbClr val="00B050"/>
                </a:solidFill>
                <a:latin typeface="Wingdings2"/>
              </a:rPr>
              <a:t>-   </a:t>
            </a:r>
            <a:r>
              <a:rPr lang="it-IT" dirty="0">
                <a:solidFill>
                  <a:srgbClr val="00B050"/>
                </a:solidFill>
                <a:latin typeface="Calibri" panose="020F0502020204030204" pitchFamily="34" charset="0"/>
              </a:rPr>
              <a:t>area costiera non portuale</a:t>
            </a:r>
            <a:endParaRPr lang="it-IT" dirty="0">
              <a:solidFill>
                <a:srgbClr val="00B050"/>
              </a:solidFill>
            </a:endParaRPr>
          </a:p>
          <a:p>
            <a:pPr lvl="0" algn="just"/>
            <a:r>
              <a:rPr lang="it-IT" dirty="0">
                <a:solidFill>
                  <a:prstClr val="black"/>
                </a:solidFill>
              </a:rPr>
              <a:t>1.1.2. Breve descrizione delle caratteristiche generali dell’ambiente circostante l’area di escavo e periodo di riferimento delle informazioni</a:t>
            </a:r>
          </a:p>
        </p:txBody>
      </p:sp>
    </p:spTree>
    <p:extLst>
      <p:ext uri="{BB962C8B-B14F-4D97-AF65-F5344CB8AC3E}">
        <p14:creationId xmlns:p14="http://schemas.microsoft.com/office/powerpoint/2010/main" val="81026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204AD1CD-6ADE-452F-98DF-0F8D9795F6DF}"/>
              </a:ext>
            </a:extLst>
          </p:cNvPr>
          <p:cNvSpPr/>
          <p:nvPr/>
        </p:nvSpPr>
        <p:spPr>
          <a:xfrm>
            <a:off x="467544" y="658848"/>
            <a:ext cx="8208912" cy="5632311"/>
          </a:xfrm>
          <a:prstGeom prst="rect">
            <a:avLst/>
          </a:prstGeom>
        </p:spPr>
        <p:txBody>
          <a:bodyPr wrap="square">
            <a:spAutoFit/>
          </a:bodyPr>
          <a:lstStyle/>
          <a:p>
            <a:pPr lvl="0"/>
            <a:r>
              <a:rPr lang="it-IT" dirty="0">
                <a:solidFill>
                  <a:prstClr val="black"/>
                </a:solidFill>
              </a:rPr>
              <a:t>1.2. Analisi delle principali pressioni </a:t>
            </a:r>
            <a:r>
              <a:rPr lang="it-IT" dirty="0">
                <a:solidFill>
                  <a:prstClr val="black"/>
                </a:solidFill>
              </a:rPr>
              <a:t> </a:t>
            </a:r>
            <a:r>
              <a:rPr lang="it-IT" dirty="0" smtClean="0">
                <a:solidFill>
                  <a:prstClr val="black"/>
                </a:solidFill>
              </a:rPr>
              <a:t>che </a:t>
            </a:r>
            <a:r>
              <a:rPr lang="it-IT" dirty="0">
                <a:solidFill>
                  <a:prstClr val="black"/>
                </a:solidFill>
              </a:rPr>
              <a:t>insistono sull’area</a:t>
            </a:r>
          </a:p>
          <a:p>
            <a:pPr lvl="0"/>
            <a:endParaRPr lang="it-IT" dirty="0">
              <a:solidFill>
                <a:prstClr val="black"/>
              </a:solidFill>
            </a:endParaRPr>
          </a:p>
          <a:p>
            <a:pPr lvl="0"/>
            <a:r>
              <a:rPr lang="it-IT" dirty="0">
                <a:solidFill>
                  <a:prstClr val="black"/>
                </a:solidFill>
              </a:rPr>
              <a:t>1.3. Analisi e mappatura (scala 1:5000) dei principali elementi di pregio naturalistico, delle aree di tutela e degli obiettivi sensibili presenti nell’area di escavo e in aree limitrofe (entro un raggio di 5 MN).</a:t>
            </a:r>
          </a:p>
          <a:p>
            <a:pPr lvl="0"/>
            <a:endParaRPr lang="it-IT" dirty="0">
              <a:solidFill>
                <a:prstClr val="black"/>
              </a:solidFill>
            </a:endParaRPr>
          </a:p>
          <a:p>
            <a:pPr lvl="0"/>
            <a:r>
              <a:rPr lang="it-IT" dirty="0">
                <a:solidFill>
                  <a:prstClr val="black"/>
                </a:solidFill>
              </a:rPr>
              <a:t>1.4. Informazioni sulle caratteristiche idrodinamiche e chimico-fisiche della colonna d’acqua</a:t>
            </a:r>
          </a:p>
          <a:p>
            <a:pPr lvl="0"/>
            <a:endParaRPr lang="it-IT" dirty="0">
              <a:solidFill>
                <a:prstClr val="black"/>
              </a:solidFill>
            </a:endParaRPr>
          </a:p>
          <a:p>
            <a:pPr lvl="0"/>
            <a:r>
              <a:rPr lang="it-IT" dirty="0">
                <a:solidFill>
                  <a:prstClr val="black"/>
                </a:solidFill>
              </a:rPr>
              <a:t>1.5. Informazioni sulle attività di escavo pregresse</a:t>
            </a:r>
          </a:p>
          <a:p>
            <a:pPr lvl="0"/>
            <a:endParaRPr lang="it-IT" dirty="0">
              <a:solidFill>
                <a:prstClr val="black"/>
              </a:solidFill>
            </a:endParaRPr>
          </a:p>
          <a:p>
            <a:pPr lvl="0"/>
            <a:r>
              <a:rPr lang="it-IT" dirty="0">
                <a:solidFill>
                  <a:prstClr val="black"/>
                </a:solidFill>
              </a:rPr>
              <a:t>1.6. Informazioni sulle caratteristiche morfo-batimetriche e sulle caratteristiche dei fondali</a:t>
            </a:r>
          </a:p>
          <a:p>
            <a:pPr lvl="0"/>
            <a:endParaRPr lang="it-IT" dirty="0">
              <a:solidFill>
                <a:prstClr val="black"/>
              </a:solidFill>
            </a:endParaRPr>
          </a:p>
          <a:p>
            <a:pPr lvl="0"/>
            <a:r>
              <a:rPr lang="it-IT" dirty="0">
                <a:solidFill>
                  <a:prstClr val="black"/>
                </a:solidFill>
              </a:rPr>
              <a:t>1.7. Informazioni sulle caratteristiche chimiche dei sedimenti dell’area di escavo</a:t>
            </a:r>
          </a:p>
          <a:p>
            <a:pPr lvl="0"/>
            <a:endParaRPr lang="it-IT" dirty="0">
              <a:solidFill>
                <a:prstClr val="black"/>
              </a:solidFill>
            </a:endParaRPr>
          </a:p>
          <a:p>
            <a:pPr lvl="0"/>
            <a:r>
              <a:rPr lang="it-IT" dirty="0">
                <a:solidFill>
                  <a:prstClr val="black"/>
                </a:solidFill>
              </a:rPr>
              <a:t>1.8. Informazioni sugli organismi animali e vegetali dell’area di escavo</a:t>
            </a:r>
          </a:p>
          <a:p>
            <a:pPr lvl="0"/>
            <a:endParaRPr lang="it-IT" dirty="0">
              <a:solidFill>
                <a:prstClr val="black"/>
              </a:solidFill>
            </a:endParaRPr>
          </a:p>
          <a:p>
            <a:pPr lvl="0"/>
            <a:r>
              <a:rPr lang="it-IT" dirty="0">
                <a:solidFill>
                  <a:prstClr val="black"/>
                </a:solidFill>
              </a:rPr>
              <a:t>1.9. Informazioni pregresse sulle attività di immersione/utilizzo</a:t>
            </a:r>
          </a:p>
        </p:txBody>
      </p:sp>
    </p:spTree>
    <p:extLst>
      <p:ext uri="{BB962C8B-B14F-4D97-AF65-F5344CB8AC3E}">
        <p14:creationId xmlns:p14="http://schemas.microsoft.com/office/powerpoint/2010/main" val="256376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8"/>
          <p:cNvSpPr>
            <a:spLocks noChangeArrowheads="1"/>
          </p:cNvSpPr>
          <p:nvPr/>
        </p:nvSpPr>
        <p:spPr bwMode="auto">
          <a:xfrm>
            <a:off x="43154" y="-13708"/>
            <a:ext cx="9144000" cy="692150"/>
          </a:xfrm>
          <a:prstGeom prst="rect">
            <a:avLst/>
          </a:prstGeom>
          <a:solidFill>
            <a:schemeClr val="bg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364" name="CasellaDiTesto 5"/>
          <p:cNvSpPr txBox="1">
            <a:spLocks noChangeArrowheads="1"/>
          </p:cNvSpPr>
          <p:nvPr/>
        </p:nvSpPr>
        <p:spPr bwMode="auto">
          <a:xfrm>
            <a:off x="3923928" y="4590936"/>
            <a:ext cx="242374"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p>
        </p:txBody>
      </p:sp>
      <p:grpSp>
        <p:nvGrpSpPr>
          <p:cNvPr id="15368" name="Gruppo 9"/>
          <p:cNvGrpSpPr>
            <a:grpSpLocks/>
          </p:cNvGrpSpPr>
          <p:nvPr/>
        </p:nvGrpSpPr>
        <p:grpSpPr bwMode="auto">
          <a:xfrm>
            <a:off x="0" y="6523040"/>
            <a:ext cx="12744505" cy="307777"/>
            <a:chOff x="0" y="6526628"/>
            <a:chExt cx="12743406" cy="307579"/>
          </a:xfrm>
        </p:grpSpPr>
        <p:sp>
          <p:nvSpPr>
            <p:cNvPr id="11" name="Rettangolo 10"/>
            <p:cNvSpPr/>
            <p:nvPr/>
          </p:nvSpPr>
          <p:spPr>
            <a:xfrm>
              <a:off x="0" y="6536147"/>
              <a:ext cx="9143211" cy="2887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a:ea typeface="+mn-ea"/>
                <a:cs typeface="Arial" charset="0"/>
              </a:endParaRPr>
            </a:p>
          </p:txBody>
        </p:sp>
        <p:sp>
          <p:nvSpPr>
            <p:cNvPr id="15375" name="CasellaDiTesto 11"/>
            <p:cNvSpPr txBox="1">
              <a:spLocks noChangeArrowheads="1"/>
            </p:cNvSpPr>
            <p:nvPr/>
          </p:nvSpPr>
          <p:spPr bwMode="auto">
            <a:xfrm>
              <a:off x="0" y="6526628"/>
              <a:ext cx="2040767"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err="1">
                  <a:ln>
                    <a:noFill/>
                  </a:ln>
                  <a:solidFill>
                    <a:srgbClr val="EEECE1"/>
                  </a:solidFill>
                  <a:effectLst/>
                  <a:uLnTx/>
                  <a:uFillTx/>
                  <a:latin typeface="Calibri" pitchFamily="34" charset="0"/>
                  <a:ea typeface="+mn-ea"/>
                  <a:cs typeface="Arial" charset="0"/>
                </a:rPr>
                <a:t>CoastExpo</a:t>
              </a: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2018 - Ferrara</a:t>
              </a:r>
            </a:p>
          </p:txBody>
        </p:sp>
        <p:sp>
          <p:nvSpPr>
            <p:cNvPr id="15376" name="CasellaDiTesto 12"/>
            <p:cNvSpPr txBox="1">
              <a:spLocks noChangeArrowheads="1"/>
            </p:cNvSpPr>
            <p:nvPr/>
          </p:nvSpPr>
          <p:spPr bwMode="auto">
            <a:xfrm>
              <a:off x="7597120" y="6526628"/>
              <a:ext cx="5146286"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rPr>
                <a:t> Gestione ambientale di marina e porti - Parte II 19 settembre 2018</a:t>
              </a:r>
            </a:p>
          </p:txBody>
        </p:sp>
      </p:grpSp>
      <p:grpSp>
        <p:nvGrpSpPr>
          <p:cNvPr id="15370" name="Gruppo 17"/>
          <p:cNvGrpSpPr>
            <a:grpSpLocks/>
          </p:cNvGrpSpPr>
          <p:nvPr/>
        </p:nvGrpSpPr>
        <p:grpSpPr bwMode="auto">
          <a:xfrm>
            <a:off x="-14288" y="6528089"/>
            <a:ext cx="9166224" cy="329911"/>
            <a:chOff x="-22223" y="6504513"/>
            <a:chExt cx="9165434" cy="329699"/>
          </a:xfrm>
        </p:grpSpPr>
        <p:sp>
          <p:nvSpPr>
            <p:cNvPr id="15371" name="Rettangolo 18"/>
            <p:cNvSpPr>
              <a:spLocks noChangeArrowheads="1"/>
            </p:cNvSpPr>
            <p:nvPr/>
          </p:nvSpPr>
          <p:spPr bwMode="auto">
            <a:xfrm>
              <a:off x="0" y="6504513"/>
              <a:ext cx="9143211" cy="288739"/>
            </a:xfrm>
            <a:prstGeom prst="rect">
              <a:avLst/>
            </a:prstGeom>
            <a:solidFill>
              <a:srgbClr val="004E6D"/>
            </a:solidFill>
            <a:ln w="25400" algn="ctr">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EEECE1"/>
                </a:solidFill>
                <a:effectLst/>
                <a:uLnTx/>
                <a:uFillTx/>
                <a:latin typeface="Calibri" pitchFamily="34" charset="0"/>
                <a:ea typeface="+mn-ea"/>
                <a:cs typeface="Arial" charset="0"/>
              </a:endParaRPr>
            </a:p>
          </p:txBody>
        </p:sp>
        <p:sp>
          <p:nvSpPr>
            <p:cNvPr id="15372" name="CasellaDiTesto 19"/>
            <p:cNvSpPr txBox="1">
              <a:spLocks noChangeArrowheads="1"/>
            </p:cNvSpPr>
            <p:nvPr/>
          </p:nvSpPr>
          <p:spPr bwMode="auto">
            <a:xfrm>
              <a:off x="-22223" y="6526633"/>
              <a:ext cx="2055054" cy="307579"/>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sp>
          <p:nvSpPr>
            <p:cNvPr id="15373" name="CasellaDiTesto 20"/>
            <p:cNvSpPr txBox="1">
              <a:spLocks noChangeArrowheads="1"/>
            </p:cNvSpPr>
            <p:nvPr/>
          </p:nvSpPr>
          <p:spPr bwMode="auto">
            <a:xfrm>
              <a:off x="2907628" y="6508390"/>
              <a:ext cx="184715" cy="30757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1" i="1" u="none" strike="noStrike" kern="1200" cap="none" spc="0" normalizeH="0" baseline="0" noProof="0" dirty="0">
                <a:ln>
                  <a:noFill/>
                </a:ln>
                <a:solidFill>
                  <a:srgbClr val="EEECE1"/>
                </a:solidFill>
                <a:effectLst/>
                <a:uLnTx/>
                <a:uFillTx/>
                <a:latin typeface="Calibri" pitchFamily="34" charset="0"/>
                <a:ea typeface="+mn-ea"/>
                <a:cs typeface="Arial" charset="0"/>
              </a:endParaRPr>
            </a:p>
          </p:txBody>
        </p:sp>
      </p:grpSp>
      <p:pic>
        <p:nvPicPr>
          <p:cNvPr id="2" name="Immagine 1">
            <a:extLst>
              <a:ext uri="{FF2B5EF4-FFF2-40B4-BE49-F238E27FC236}">
                <a16:creationId xmlns="" xmlns:a16="http://schemas.microsoft.com/office/drawing/2014/main" id="{3EC830E2-04BE-4C00-B92F-3A0E9FDD5115}"/>
              </a:ext>
            </a:extLst>
          </p:cNvPr>
          <p:cNvPicPr>
            <a:picLocks noChangeAspect="1"/>
          </p:cNvPicPr>
          <p:nvPr/>
        </p:nvPicPr>
        <p:blipFill>
          <a:blip r:embed="rId2"/>
          <a:stretch>
            <a:fillRect/>
          </a:stretch>
        </p:blipFill>
        <p:spPr>
          <a:xfrm>
            <a:off x="6876256" y="186050"/>
            <a:ext cx="2017951" cy="292633"/>
          </a:xfrm>
          <a:prstGeom prst="rect">
            <a:avLst/>
          </a:prstGeom>
        </p:spPr>
      </p:pic>
      <p:sp>
        <p:nvSpPr>
          <p:cNvPr id="3" name="Rettangolo 2">
            <a:extLst>
              <a:ext uri="{FF2B5EF4-FFF2-40B4-BE49-F238E27FC236}">
                <a16:creationId xmlns="" xmlns:a16="http://schemas.microsoft.com/office/drawing/2014/main" id="{2445EDDC-0305-49CC-B9C8-BB3B0CA6D3FB}"/>
              </a:ext>
            </a:extLst>
          </p:cNvPr>
          <p:cNvSpPr/>
          <p:nvPr/>
        </p:nvSpPr>
        <p:spPr>
          <a:xfrm>
            <a:off x="694713" y="6509237"/>
            <a:ext cx="4811668" cy="307777"/>
          </a:xfrm>
          <a:prstGeom prst="rect">
            <a:avLst/>
          </a:prstGeom>
        </p:spPr>
        <p:txBody>
          <a:bodyPr wrap="square">
            <a:spAutoFit/>
          </a:bodyPr>
          <a:lstStyle/>
          <a:p>
            <a:pPr lvl="0"/>
            <a:r>
              <a:rPr lang="it-IT" sz="1400" b="1" i="1" dirty="0">
                <a:solidFill>
                  <a:srgbClr val="EEECE1"/>
                </a:solidFill>
                <a:latin typeface="Calibri" pitchFamily="34" charset="0"/>
              </a:rPr>
              <a:t>Forum Internazionale del Mare e delle Coste – Forte dei Marmi</a:t>
            </a:r>
          </a:p>
        </p:txBody>
      </p:sp>
      <p:sp>
        <p:nvSpPr>
          <p:cNvPr id="4" name="Rettangolo 3">
            <a:extLst>
              <a:ext uri="{FF2B5EF4-FFF2-40B4-BE49-F238E27FC236}">
                <a16:creationId xmlns="" xmlns:a16="http://schemas.microsoft.com/office/drawing/2014/main" id="{1C32FB33-6463-46B7-9755-30F9B6DACAEE}"/>
              </a:ext>
            </a:extLst>
          </p:cNvPr>
          <p:cNvSpPr/>
          <p:nvPr/>
        </p:nvSpPr>
        <p:spPr>
          <a:xfrm>
            <a:off x="6872467" y="6518061"/>
            <a:ext cx="1435329" cy="307777"/>
          </a:xfrm>
          <a:prstGeom prst="rect">
            <a:avLst/>
          </a:prstGeom>
        </p:spPr>
        <p:txBody>
          <a:bodyPr wrap="none">
            <a:spAutoFit/>
          </a:bodyPr>
          <a:lstStyle/>
          <a:p>
            <a:pPr lvl="0"/>
            <a:r>
              <a:rPr lang="it-IT" sz="1400" b="1" i="1" dirty="0">
                <a:solidFill>
                  <a:srgbClr val="EEECE1"/>
                </a:solidFill>
                <a:latin typeface="Calibri" pitchFamily="34" charset="0"/>
              </a:rPr>
              <a:t>10 Ottobre  2018</a:t>
            </a:r>
          </a:p>
        </p:txBody>
      </p:sp>
      <p:sp>
        <p:nvSpPr>
          <p:cNvPr id="5" name="Rettangolo 4">
            <a:extLst>
              <a:ext uri="{FF2B5EF4-FFF2-40B4-BE49-F238E27FC236}">
                <a16:creationId xmlns="" xmlns:a16="http://schemas.microsoft.com/office/drawing/2014/main" id="{C0A1DE36-CF3B-4548-8F1E-C37A9849F3D7}"/>
              </a:ext>
            </a:extLst>
          </p:cNvPr>
          <p:cNvSpPr/>
          <p:nvPr/>
        </p:nvSpPr>
        <p:spPr>
          <a:xfrm>
            <a:off x="611561" y="478683"/>
            <a:ext cx="7920880" cy="6080511"/>
          </a:xfrm>
          <a:prstGeom prst="rect">
            <a:avLst/>
          </a:prstGeom>
        </p:spPr>
        <p:txBody>
          <a:bodyPr wrap="square">
            <a:spAutoFit/>
          </a:bodyPr>
          <a:lstStyle/>
          <a:p>
            <a:pPr lvl="0" indent="269875" algn="just">
              <a:lnSpc>
                <a:spcPct val="150000"/>
              </a:lnSpc>
              <a:spcAft>
                <a:spcPts val="600"/>
              </a:spcAft>
            </a:pPr>
            <a:r>
              <a:rPr lang="it-IT" sz="2400" b="1" dirty="0">
                <a:solidFill>
                  <a:srgbClr val="002060"/>
                </a:solidFill>
                <a:latin typeface="Times New Roman" panose="02020603050405020304" pitchFamily="18" charset="0"/>
                <a:ea typeface="Times New Roman" panose="02020603050405020304" pitchFamily="18" charset="0"/>
              </a:rPr>
              <a:t>L’uso promiscuo penalizza i porti turistici: </a:t>
            </a:r>
          </a:p>
          <a:p>
            <a:pPr lvl="0" indent="269875" algn="just">
              <a:lnSpc>
                <a:spcPct val="150000"/>
              </a:lnSpc>
              <a:spcAft>
                <a:spcPts val="600"/>
              </a:spcAft>
            </a:pPr>
            <a:r>
              <a:rPr lang="it-IT" sz="1600" dirty="0">
                <a:solidFill>
                  <a:srgbClr val="000000"/>
                </a:solidFill>
                <a:latin typeface="Times New Roman" panose="02020603050405020304" pitchFamily="18" charset="0"/>
                <a:ea typeface="Times New Roman" panose="02020603050405020304" pitchFamily="18" charset="0"/>
              </a:rPr>
              <a:t> </a:t>
            </a:r>
            <a:r>
              <a:rPr lang="it-IT" dirty="0">
                <a:solidFill>
                  <a:srgbClr val="002060"/>
                </a:solidFill>
                <a:latin typeface="Times New Roman" panose="02020603050405020304" pitchFamily="18" charset="0"/>
                <a:ea typeface="Times New Roman" panose="02020603050405020304" pitchFamily="18" charset="0"/>
              </a:rPr>
              <a:t>nei porti promiscui con zone di ormeggio sia turistiche, che adibite a porto pescherecci e a porto commerciale, il termine “esclusivamente” , costringe alla scelta del percorso I, più oneroso per tutte le zone, equiparando il porto turistico al porto pescherecci, commerciale ed industriale, dove invece il rischio di inquinamento derivante dal transito ed ormeggio delle navi grandi e provenienti da tutto il mondo, è assai maggiore del rischio derivato dalle più piccole e leggere imbarcazioni da turismo, ben classate e controllate, con chiara penalizzazione  procedurale per le zone portuali turistiche. </a:t>
            </a:r>
          </a:p>
          <a:p>
            <a:pPr lvl="0" indent="269875" algn="just">
              <a:lnSpc>
                <a:spcPct val="150000"/>
              </a:lnSpc>
              <a:spcAft>
                <a:spcPts val="600"/>
              </a:spcAft>
            </a:pPr>
            <a:r>
              <a:rPr lang="it-IT" sz="1600" dirty="0">
                <a:solidFill>
                  <a:srgbClr val="002060"/>
                </a:solidFill>
                <a:latin typeface="Times New Roman" panose="02020603050405020304" pitchFamily="18" charset="0"/>
                <a:ea typeface="Times New Roman" panose="02020603050405020304" pitchFamily="18" charset="0"/>
              </a:rPr>
              <a:t>un emendamento sarebbe possibile n</a:t>
            </a:r>
            <a:r>
              <a:rPr lang="it-IT" sz="1600" dirty="0">
                <a:solidFill>
                  <a:prstClr val="black"/>
                </a:solidFill>
                <a:latin typeface="Times New Roman" panose="02020603050405020304" pitchFamily="18" charset="0"/>
                <a:ea typeface="Times New Roman" panose="02020603050405020304" pitchFamily="18" charset="0"/>
              </a:rPr>
              <a:t>ella descrizione delle Aree afferenti al </a:t>
            </a:r>
            <a:r>
              <a:rPr lang="it-IT" sz="1600" b="1" dirty="0">
                <a:solidFill>
                  <a:prstClr val="black"/>
                </a:solidFill>
                <a:latin typeface="Times New Roman" panose="02020603050405020304" pitchFamily="18" charset="0"/>
                <a:ea typeface="Times New Roman" panose="02020603050405020304" pitchFamily="18" charset="0"/>
              </a:rPr>
              <a:t>Percorso II</a:t>
            </a:r>
            <a:endParaRPr lang="it-IT" sz="1100" dirty="0">
              <a:solidFill>
                <a:prstClr val="black"/>
              </a:solidFill>
              <a:latin typeface="Times New Roman" panose="02020603050405020304" pitchFamily="18" charset="0"/>
              <a:ea typeface="Times New Roman" panose="02020603050405020304" pitchFamily="18" charset="0"/>
            </a:endParaRPr>
          </a:p>
          <a:p>
            <a:pPr lvl="0" indent="269875" algn="just">
              <a:lnSpc>
                <a:spcPct val="150000"/>
              </a:lnSpc>
              <a:spcAft>
                <a:spcPts val="600"/>
              </a:spcAft>
            </a:pPr>
            <a:r>
              <a:rPr lang="it-IT" sz="1600" dirty="0">
                <a:solidFill>
                  <a:prstClr val="black"/>
                </a:solidFill>
                <a:latin typeface="Times New Roman" panose="02020603050405020304" pitchFamily="18" charset="0"/>
                <a:ea typeface="Times New Roman" panose="02020603050405020304" pitchFamily="18" charset="0"/>
              </a:rPr>
              <a:t>Togliere il temine </a:t>
            </a:r>
            <a:r>
              <a:rPr lang="it-IT" sz="1600" dirty="0">
                <a:solidFill>
                  <a:prstClr val="black"/>
                </a:solidFill>
                <a:highlight>
                  <a:srgbClr val="FFFF00"/>
                </a:highlight>
                <a:latin typeface="Times New Roman" panose="02020603050405020304" pitchFamily="18" charset="0"/>
                <a:ea typeface="Times New Roman" panose="02020603050405020304" pitchFamily="18" charset="0"/>
              </a:rPr>
              <a:t>“esclusivamente”  </a:t>
            </a:r>
            <a:r>
              <a:rPr lang="it-IT" sz="1600" dirty="0">
                <a:solidFill>
                  <a:prstClr val="black"/>
                </a:solidFill>
                <a:latin typeface="Times New Roman" panose="02020603050405020304" pitchFamily="18" charset="0"/>
                <a:ea typeface="Times New Roman" panose="02020603050405020304" pitchFamily="18" charset="0"/>
              </a:rPr>
              <a:t>ed aggiungere:</a:t>
            </a:r>
            <a:endParaRPr lang="it-IT" sz="1100" dirty="0">
              <a:solidFill>
                <a:prstClr val="black"/>
              </a:solidFill>
              <a:latin typeface="Times New Roman" panose="02020603050405020304" pitchFamily="18" charset="0"/>
              <a:ea typeface="Times New Roman" panose="02020603050405020304" pitchFamily="18" charset="0"/>
            </a:endParaRPr>
          </a:p>
          <a:p>
            <a:pPr lvl="0" indent="269875" algn="just">
              <a:lnSpc>
                <a:spcPct val="150000"/>
              </a:lnSpc>
              <a:spcAft>
                <a:spcPts val="600"/>
              </a:spcAft>
            </a:pPr>
            <a:r>
              <a:rPr lang="it-IT" sz="1600" dirty="0">
                <a:solidFill>
                  <a:prstClr val="black"/>
                </a:solidFill>
                <a:highlight>
                  <a:srgbClr val="FFFF00"/>
                </a:highlight>
                <a:latin typeface="Times New Roman" panose="02020603050405020304" pitchFamily="18" charset="0"/>
                <a:ea typeface="Times New Roman" panose="02020603050405020304" pitchFamily="18" charset="0"/>
              </a:rPr>
              <a:t>Area interna di un porto </a:t>
            </a:r>
            <a:r>
              <a:rPr lang="it-IT" sz="1600" u="sng" strike="sngStrike" dirty="0">
                <a:solidFill>
                  <a:prstClr val="black"/>
                </a:solidFill>
                <a:highlight>
                  <a:srgbClr val="FFFF00"/>
                </a:highlight>
                <a:latin typeface="Times New Roman" panose="02020603050405020304" pitchFamily="18" charset="0"/>
                <a:ea typeface="Times New Roman" panose="02020603050405020304" pitchFamily="18" charset="0"/>
              </a:rPr>
              <a:t>esclusivamente</a:t>
            </a:r>
            <a:r>
              <a:rPr lang="it-IT" sz="1600" u="sng" dirty="0">
                <a:solidFill>
                  <a:prstClr val="black"/>
                </a:solidFill>
                <a:highlight>
                  <a:srgbClr val="FFFF00"/>
                </a:highlight>
                <a:latin typeface="Times New Roman" panose="02020603050405020304" pitchFamily="18" charset="0"/>
                <a:ea typeface="Times New Roman" panose="02020603050405020304" pitchFamily="18" charset="0"/>
              </a:rPr>
              <a:t> turistico, con dichiarata esclusione di determinanti influenze dall’esterno</a:t>
            </a:r>
            <a:r>
              <a:rPr lang="it-IT" sz="1600" dirty="0">
                <a:solidFill>
                  <a:prstClr val="black"/>
                </a:solidFill>
                <a:latin typeface="Times New Roman" panose="02020603050405020304" pitchFamily="18" charset="0"/>
                <a:ea typeface="Times New Roman" panose="02020603050405020304" pitchFamily="18" charset="0"/>
              </a:rPr>
              <a:t>    (racchiuso da banchine non permeabili e collegato attraverso varco di modesta larghezza alle altre zone del porto con usi diversi).</a:t>
            </a:r>
            <a:r>
              <a:rPr lang="it-IT" sz="1600" u="sng" dirty="0">
                <a:solidFill>
                  <a:prstClr val="black"/>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9647797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A382690C7FDC04AAD84ABF91D46AC88" ma:contentTypeVersion="0" ma:contentTypeDescription="Creare un nuovo documento." ma:contentTypeScope="" ma:versionID="7f0c9387fdc10d339ac4706ef282259b">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F7C60B-08F0-437A-92CD-871BB1F839BE}">
  <ds:schemaRefs>
    <ds:schemaRef ds:uri="http://purl.org/dc/dcmitype/"/>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AAB3C847-FED0-4C9E-93F6-8C6F91637A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E5EF940-CBA2-4AAF-96E5-0F7C033E6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10406</TotalTime>
  <Words>2849</Words>
  <Application>Microsoft Office PowerPoint</Application>
  <PresentationFormat>Presentazione su schermo (4:3)</PresentationFormat>
  <Paragraphs>314</Paragraphs>
  <Slides>41</Slides>
  <Notes>1</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Regione Emilia-Romagna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Montanari_R</dc:creator>
  <cp:lastModifiedBy>Carlo</cp:lastModifiedBy>
  <cp:revision>185</cp:revision>
  <cp:lastPrinted>2018-09-18T16:52:56Z</cp:lastPrinted>
  <dcterms:created xsi:type="dcterms:W3CDTF">2015-04-21T09:23:31Z</dcterms:created>
  <dcterms:modified xsi:type="dcterms:W3CDTF">2018-10-10T05:01:19Z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0x0101008A382690C7FDC04AAD84ABF91D46AC88</vt:lpwstr>
  </property>
</Properties>
</file>