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57" r:id="rId9"/>
    <p:sldId id="271" r:id="rId10"/>
    <p:sldId id="258" r:id="rId11"/>
    <p:sldId id="259" r:id="rId12"/>
    <p:sldId id="270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93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cardo\Desktop\FORUM_FDM\dati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cardo\Desktop\FORUM_FDM\dat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cardo\Desktop\FORUM_FDM\dat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cardo\Desktop\FORUM_FDM\dat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cardo\Desktop\FORUM_FDM\dat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44450">
                <a:solidFill>
                  <a:schemeClr val="accent1"/>
                </a:solidFill>
              </a:ln>
              <a:effectLst/>
            </c:spPr>
          </c:marker>
          <c:cat>
            <c:strRef>
              <c:f>Foglio1!$O$11:$O$20</c:f>
              <c:strCache>
                <c:ptCount val="10"/>
                <c:pt idx="0">
                  <c:v>cella 5</c:v>
                </c:pt>
                <c:pt idx="2">
                  <c:v>cella 7</c:v>
                </c:pt>
                <c:pt idx="6">
                  <c:v>cella 4</c:v>
                </c:pt>
                <c:pt idx="7">
                  <c:v>cella 5</c:v>
                </c:pt>
                <c:pt idx="8">
                  <c:v>cella 6</c:v>
                </c:pt>
                <c:pt idx="9">
                  <c:v>cella 7</c:v>
                </c:pt>
              </c:strCache>
            </c:strRef>
          </c:cat>
          <c:val>
            <c:numRef>
              <c:f>Foglio1!$Q$11:$Q$20</c:f>
              <c:numCache>
                <c:formatCode>General</c:formatCode>
                <c:ptCount val="10"/>
                <c:pt idx="0">
                  <c:v>4.5708818961487507</c:v>
                </c:pt>
                <c:pt idx="2">
                  <c:v>4.4668359215096318</c:v>
                </c:pt>
                <c:pt idx="6">
                  <c:v>2.0892961308540396</c:v>
                </c:pt>
                <c:pt idx="7">
                  <c:v>2.0417379446695296</c:v>
                </c:pt>
                <c:pt idx="8">
                  <c:v>2.6302679918953822</c:v>
                </c:pt>
                <c:pt idx="9">
                  <c:v>2.6302679918953822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8807576"/>
        <c:axId val="255124680"/>
      </c:lineChart>
      <c:catAx>
        <c:axId val="218807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55124680"/>
        <c:crosses val="autoZero"/>
        <c:auto val="1"/>
        <c:lblAlgn val="ctr"/>
        <c:lblOffset val="100"/>
        <c:noMultiLvlLbl val="0"/>
      </c:catAx>
      <c:valAx>
        <c:axId val="2551246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200"/>
                  <a:t>Ω</a:t>
                </a:r>
                <a:r>
                  <a:rPr lang="it-IT" sz="1200"/>
                  <a:t> calcite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8807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1065179352581"/>
          <c:y val="5.5555555555555552E-2"/>
          <c:w val="0.80353237095363084"/>
          <c:h val="0.74397382618839314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Foglio1!$D$10:$D$20</c:f>
              <c:numCache>
                <c:formatCode>General</c:formatCode>
                <c:ptCount val="11"/>
                <c:pt idx="0">
                  <c:v>8.1999999999999993</c:v>
                </c:pt>
                <c:pt idx="1">
                  <c:v>8.3000000000000007</c:v>
                </c:pt>
                <c:pt idx="2">
                  <c:v>8.3000000000000007</c:v>
                </c:pt>
                <c:pt idx="3">
                  <c:v>8.3000000000000007</c:v>
                </c:pt>
                <c:pt idx="4">
                  <c:v>8.3000000000000007</c:v>
                </c:pt>
                <c:pt idx="7">
                  <c:v>8</c:v>
                </c:pt>
                <c:pt idx="8">
                  <c:v>8</c:v>
                </c:pt>
                <c:pt idx="9">
                  <c:v>8.1</c:v>
                </c:pt>
                <c:pt idx="10">
                  <c:v>8.1</c:v>
                </c:pt>
              </c:numCache>
            </c:numRef>
          </c:xVal>
          <c:yVal>
            <c:numRef>
              <c:f>Foglio1!$M$10:$M$20</c:f>
              <c:numCache>
                <c:formatCode>General</c:formatCode>
                <c:ptCount val="11"/>
                <c:pt idx="0">
                  <c:v>167</c:v>
                </c:pt>
                <c:pt idx="1">
                  <c:v>163</c:v>
                </c:pt>
                <c:pt idx="2">
                  <c:v>167</c:v>
                </c:pt>
                <c:pt idx="3">
                  <c:v>163</c:v>
                </c:pt>
                <c:pt idx="4">
                  <c:v>167</c:v>
                </c:pt>
                <c:pt idx="7">
                  <c:v>187</c:v>
                </c:pt>
                <c:pt idx="8">
                  <c:v>181</c:v>
                </c:pt>
                <c:pt idx="9">
                  <c:v>185</c:v>
                </c:pt>
                <c:pt idx="10">
                  <c:v>186</c:v>
                </c:pt>
              </c:numCache>
            </c:numRef>
          </c:yVal>
          <c:smooth val="0"/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Foglio1!$D$17:$D$20</c:f>
              <c:numCache>
                <c:formatCode>General</c:formatCode>
                <c:ptCount val="4"/>
                <c:pt idx="0">
                  <c:v>8</c:v>
                </c:pt>
                <c:pt idx="1">
                  <c:v>8</c:v>
                </c:pt>
                <c:pt idx="2">
                  <c:v>8.1</c:v>
                </c:pt>
                <c:pt idx="3">
                  <c:v>8.1</c:v>
                </c:pt>
              </c:numCache>
            </c:numRef>
          </c:xVal>
          <c:yVal>
            <c:numRef>
              <c:f>Foglio1!$M$17:$M$20</c:f>
              <c:numCache>
                <c:formatCode>General</c:formatCode>
                <c:ptCount val="4"/>
                <c:pt idx="0">
                  <c:v>187</c:v>
                </c:pt>
                <c:pt idx="1">
                  <c:v>181</c:v>
                </c:pt>
                <c:pt idx="2">
                  <c:v>185</c:v>
                </c:pt>
                <c:pt idx="3">
                  <c:v>186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5123504"/>
        <c:axId val="255122328"/>
      </c:scatterChart>
      <c:valAx>
        <c:axId val="255123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pH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55122328"/>
        <c:crosses val="autoZero"/>
        <c:crossBetween val="midCat"/>
      </c:valAx>
      <c:valAx>
        <c:axId val="2551223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HCO</a:t>
                </a:r>
                <a:r>
                  <a:rPr lang="it-IT" baseline="-25000"/>
                  <a:t>3</a:t>
                </a:r>
                <a:r>
                  <a:rPr lang="it-IT"/>
                  <a:t> (mg/L)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551235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00B0F0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Foglio1!$E$3:$E$20</c:f>
              <c:numCache>
                <c:formatCode>General</c:formatCode>
                <c:ptCount val="18"/>
                <c:pt idx="0">
                  <c:v>51.3</c:v>
                </c:pt>
                <c:pt idx="1">
                  <c:v>51.5</c:v>
                </c:pt>
                <c:pt idx="2">
                  <c:v>51.3</c:v>
                </c:pt>
                <c:pt idx="3">
                  <c:v>50.2</c:v>
                </c:pt>
                <c:pt idx="4">
                  <c:v>51.3</c:v>
                </c:pt>
                <c:pt idx="7">
                  <c:v>55.1</c:v>
                </c:pt>
                <c:pt idx="8">
                  <c:v>46.9</c:v>
                </c:pt>
                <c:pt idx="9">
                  <c:v>42.3</c:v>
                </c:pt>
                <c:pt idx="10">
                  <c:v>42.3</c:v>
                </c:pt>
                <c:pt idx="11">
                  <c:v>54.4</c:v>
                </c:pt>
                <c:pt idx="14">
                  <c:v>51.3</c:v>
                </c:pt>
                <c:pt idx="15">
                  <c:v>55.8</c:v>
                </c:pt>
                <c:pt idx="16">
                  <c:v>55.3</c:v>
                </c:pt>
                <c:pt idx="17">
                  <c:v>54.4</c:v>
                </c:pt>
              </c:numCache>
            </c:numRef>
          </c:xVal>
          <c:yVal>
            <c:numRef>
              <c:f>Foglio1!$G$3:$G$20</c:f>
              <c:numCache>
                <c:formatCode>General</c:formatCode>
                <c:ptCount val="18"/>
                <c:pt idx="8">
                  <c:v>17278</c:v>
                </c:pt>
                <c:pt idx="10">
                  <c:v>17037</c:v>
                </c:pt>
                <c:pt idx="14">
                  <c:v>20446</c:v>
                </c:pt>
                <c:pt idx="15">
                  <c:v>20983</c:v>
                </c:pt>
                <c:pt idx="16">
                  <c:v>20563</c:v>
                </c:pt>
                <c:pt idx="17">
                  <c:v>20784</c:v>
                </c:pt>
              </c:numCache>
            </c:numRef>
          </c:yVal>
          <c:smooth val="0"/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Foglio1!$E$17:$E$20</c:f>
              <c:numCache>
                <c:formatCode>General</c:formatCode>
                <c:ptCount val="4"/>
                <c:pt idx="0">
                  <c:v>51.3</c:v>
                </c:pt>
                <c:pt idx="1">
                  <c:v>55.8</c:v>
                </c:pt>
                <c:pt idx="2">
                  <c:v>55.3</c:v>
                </c:pt>
                <c:pt idx="3">
                  <c:v>54.4</c:v>
                </c:pt>
              </c:numCache>
            </c:numRef>
          </c:xVal>
          <c:yVal>
            <c:numRef>
              <c:f>Foglio1!$G$17:$G$20</c:f>
              <c:numCache>
                <c:formatCode>General</c:formatCode>
                <c:ptCount val="4"/>
                <c:pt idx="0">
                  <c:v>20446</c:v>
                </c:pt>
                <c:pt idx="1">
                  <c:v>20983</c:v>
                </c:pt>
                <c:pt idx="2">
                  <c:v>20563</c:v>
                </c:pt>
                <c:pt idx="3">
                  <c:v>20784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5123112"/>
        <c:axId val="255127424"/>
      </c:scatterChart>
      <c:valAx>
        <c:axId val="255123112"/>
        <c:scaling>
          <c:orientation val="minMax"/>
          <c:min val="4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EC (mS/cm)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55127424"/>
        <c:crosses val="autoZero"/>
        <c:crossBetween val="midCat"/>
      </c:valAx>
      <c:valAx>
        <c:axId val="255127424"/>
        <c:scaling>
          <c:orientation val="minMax"/>
          <c:min val="15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Cl (mg/L)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55123112"/>
        <c:crosses val="autoZero"/>
        <c:crossBetween val="midCat"/>
      </c:valAx>
      <c:spPr>
        <a:solidFill>
          <a:srgbClr val="00B0F0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00B0F0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Foglio1!$J$11:$J$20</c:f>
              <c:numCache>
                <c:formatCode>General</c:formatCode>
                <c:ptCount val="10"/>
                <c:pt idx="0">
                  <c:v>1225</c:v>
                </c:pt>
                <c:pt idx="2">
                  <c:v>1186</c:v>
                </c:pt>
                <c:pt idx="6">
                  <c:v>1494</c:v>
                </c:pt>
                <c:pt idx="7">
                  <c:v>1508</c:v>
                </c:pt>
                <c:pt idx="8">
                  <c:v>1475</c:v>
                </c:pt>
                <c:pt idx="9">
                  <c:v>1478</c:v>
                </c:pt>
              </c:numCache>
            </c:numRef>
          </c:xVal>
          <c:yVal>
            <c:numRef>
              <c:f>Foglio1!$L$11:$L$20</c:f>
              <c:numCache>
                <c:formatCode>General</c:formatCode>
                <c:ptCount val="10"/>
                <c:pt idx="0">
                  <c:v>343</c:v>
                </c:pt>
                <c:pt idx="2">
                  <c:v>326</c:v>
                </c:pt>
                <c:pt idx="6">
                  <c:v>402</c:v>
                </c:pt>
                <c:pt idx="7">
                  <c:v>407</c:v>
                </c:pt>
                <c:pt idx="8">
                  <c:v>395</c:v>
                </c:pt>
                <c:pt idx="9">
                  <c:v>396</c:v>
                </c:pt>
              </c:numCache>
            </c:numRef>
          </c:yVal>
          <c:smooth val="0"/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Foglio1!$J$17:$J$20</c:f>
              <c:numCache>
                <c:formatCode>General</c:formatCode>
                <c:ptCount val="4"/>
                <c:pt idx="0">
                  <c:v>1494</c:v>
                </c:pt>
                <c:pt idx="1">
                  <c:v>1508</c:v>
                </c:pt>
                <c:pt idx="2">
                  <c:v>1475</c:v>
                </c:pt>
                <c:pt idx="3">
                  <c:v>1478</c:v>
                </c:pt>
              </c:numCache>
            </c:numRef>
          </c:xVal>
          <c:yVal>
            <c:numRef>
              <c:f>Foglio1!$L$17:$L$20</c:f>
              <c:numCache>
                <c:formatCode>General</c:formatCode>
                <c:ptCount val="4"/>
                <c:pt idx="0">
                  <c:v>402</c:v>
                </c:pt>
                <c:pt idx="1">
                  <c:v>407</c:v>
                </c:pt>
                <c:pt idx="2">
                  <c:v>395</c:v>
                </c:pt>
                <c:pt idx="3">
                  <c:v>396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5123896"/>
        <c:axId val="255122720"/>
      </c:scatterChart>
      <c:valAx>
        <c:axId val="255123896"/>
        <c:scaling>
          <c:orientation val="minMax"/>
          <c:min val="11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Mg (mg/L)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55122720"/>
        <c:crosses val="autoZero"/>
        <c:crossBetween val="midCat"/>
      </c:valAx>
      <c:valAx>
        <c:axId val="255122720"/>
        <c:scaling>
          <c:orientation val="minMax"/>
          <c:min val="3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Ca (mg/L)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551238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00B0F0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Foglio1!$H$11:$H$20</c:f>
              <c:numCache>
                <c:formatCode>General</c:formatCode>
                <c:ptCount val="10"/>
                <c:pt idx="0">
                  <c:v>10346</c:v>
                </c:pt>
                <c:pt idx="2">
                  <c:v>10107</c:v>
                </c:pt>
                <c:pt idx="6">
                  <c:v>12012</c:v>
                </c:pt>
                <c:pt idx="7">
                  <c:v>12161</c:v>
                </c:pt>
                <c:pt idx="8">
                  <c:v>12084</c:v>
                </c:pt>
                <c:pt idx="9">
                  <c:v>12374</c:v>
                </c:pt>
              </c:numCache>
            </c:numRef>
          </c:xVal>
          <c:yVal>
            <c:numRef>
              <c:f>Foglio1!$I$11:$I$20</c:f>
              <c:numCache>
                <c:formatCode>General</c:formatCode>
                <c:ptCount val="10"/>
                <c:pt idx="0">
                  <c:v>2773</c:v>
                </c:pt>
                <c:pt idx="2">
                  <c:v>2768</c:v>
                </c:pt>
                <c:pt idx="6">
                  <c:v>3113</c:v>
                </c:pt>
                <c:pt idx="7">
                  <c:v>3198</c:v>
                </c:pt>
                <c:pt idx="8">
                  <c:v>3155</c:v>
                </c:pt>
                <c:pt idx="9">
                  <c:v>3317</c:v>
                </c:pt>
              </c:numCache>
            </c:numRef>
          </c:yVal>
          <c:smooth val="0"/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Foglio1!$H$17:$H$20</c:f>
              <c:numCache>
                <c:formatCode>General</c:formatCode>
                <c:ptCount val="4"/>
                <c:pt idx="0">
                  <c:v>12012</c:v>
                </c:pt>
                <c:pt idx="1">
                  <c:v>12161</c:v>
                </c:pt>
                <c:pt idx="2">
                  <c:v>12084</c:v>
                </c:pt>
                <c:pt idx="3">
                  <c:v>12374</c:v>
                </c:pt>
              </c:numCache>
            </c:numRef>
          </c:xVal>
          <c:yVal>
            <c:numRef>
              <c:f>Foglio1!$I$17:$I$20</c:f>
              <c:numCache>
                <c:formatCode>General</c:formatCode>
                <c:ptCount val="4"/>
                <c:pt idx="0">
                  <c:v>3113</c:v>
                </c:pt>
                <c:pt idx="1">
                  <c:v>3198</c:v>
                </c:pt>
                <c:pt idx="2">
                  <c:v>3155</c:v>
                </c:pt>
                <c:pt idx="3">
                  <c:v>3317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5124288"/>
        <c:axId val="255126640"/>
      </c:scatterChart>
      <c:valAx>
        <c:axId val="255124288"/>
        <c:scaling>
          <c:orientation val="minMax"/>
          <c:min val="100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Na (mg/L)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55126640"/>
        <c:crosses val="autoZero"/>
        <c:crossBetween val="midCat"/>
      </c:valAx>
      <c:valAx>
        <c:axId val="2551266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SO</a:t>
                </a:r>
                <a:r>
                  <a:rPr lang="en-US" baseline="-25000"/>
                  <a:t>4</a:t>
                </a:r>
                <a:r>
                  <a:rPr lang="en-US"/>
                  <a:t> (mg/L)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551242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00B0F0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0.14493</cdr:x>
      <cdr:y>0.7</cdr:y>
    </cdr:from>
    <cdr:to>
      <cdr:x>0.95652</cdr:x>
      <cdr:y>0.7</cdr:y>
    </cdr:to>
    <cdr:cxnSp macro="">
      <cdr:nvCxnSpPr>
        <cdr:cNvPr id="3" name="Connettore 1 2"/>
        <cdr:cNvCxnSpPr/>
      </cdr:nvCxnSpPr>
      <cdr:spPr>
        <a:xfrm xmlns:a="http://schemas.openxmlformats.org/drawingml/2006/main">
          <a:off x="762000" y="2667000"/>
          <a:ext cx="426720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>
              <a:alpha val="60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CC66-F6E4-4244-B304-FA99E19EA2A1}" type="datetimeFigureOut">
              <a:rPr lang="it-IT" smtClean="0"/>
              <a:t>10/10/2018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4A780-BFA1-4581-A06F-DFE3E47A88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026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CC66-F6E4-4244-B304-FA99E19EA2A1}" type="datetimeFigureOut">
              <a:rPr lang="it-IT" smtClean="0"/>
              <a:t>10/10/2018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4A780-BFA1-4581-A06F-DFE3E47A88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692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CC66-F6E4-4244-B304-FA99E19EA2A1}" type="datetimeFigureOut">
              <a:rPr lang="it-IT" smtClean="0"/>
              <a:t>10/10/2018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4A780-BFA1-4581-A06F-DFE3E47A88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7225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CC66-F6E4-4244-B304-FA99E19EA2A1}" type="datetimeFigureOut">
              <a:rPr lang="it-IT" smtClean="0"/>
              <a:t>10/10/2018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4A780-BFA1-4581-A06F-DFE3E47A8887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9164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CC66-F6E4-4244-B304-FA99E19EA2A1}" type="datetimeFigureOut">
              <a:rPr lang="it-IT" smtClean="0"/>
              <a:t>10/10/2018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4A780-BFA1-4581-A06F-DFE3E47A88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790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CC66-F6E4-4244-B304-FA99E19EA2A1}" type="datetimeFigureOut">
              <a:rPr lang="it-IT" smtClean="0"/>
              <a:t>10/10/2018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4A780-BFA1-4581-A06F-DFE3E47A8887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3471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CC66-F6E4-4244-B304-FA99E19EA2A1}" type="datetimeFigureOut">
              <a:rPr lang="it-IT" smtClean="0"/>
              <a:t>10/10/2018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4A780-BFA1-4581-A06F-DFE3E47A88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1243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CC66-F6E4-4244-B304-FA99E19EA2A1}" type="datetimeFigureOut">
              <a:rPr lang="it-IT" smtClean="0"/>
              <a:t>10/10/2018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4A780-BFA1-4581-A06F-DFE3E47A88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289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CC66-F6E4-4244-B304-FA99E19EA2A1}" type="datetimeFigureOut">
              <a:rPr lang="it-IT" smtClean="0"/>
              <a:t>10/10/2018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4A780-BFA1-4581-A06F-DFE3E47A88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84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CC66-F6E4-4244-B304-FA99E19EA2A1}" type="datetimeFigureOut">
              <a:rPr lang="it-IT" smtClean="0"/>
              <a:t>10/10/2018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4A780-BFA1-4581-A06F-DFE3E47A88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655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CC66-F6E4-4244-B304-FA99E19EA2A1}" type="datetimeFigureOut">
              <a:rPr lang="it-IT" smtClean="0"/>
              <a:t>10/10/2018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4A780-BFA1-4581-A06F-DFE3E47A88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8420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CC66-F6E4-4244-B304-FA99E19EA2A1}" type="datetimeFigureOut">
              <a:rPr lang="it-IT" smtClean="0"/>
              <a:t>10/10/2018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4A780-BFA1-4581-A06F-DFE3E47A88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135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CC66-F6E4-4244-B304-FA99E19EA2A1}" type="datetimeFigureOut">
              <a:rPr lang="it-IT" smtClean="0"/>
              <a:t>10/10/2018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4A780-BFA1-4581-A06F-DFE3E47A88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894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CC66-F6E4-4244-B304-FA99E19EA2A1}" type="datetimeFigureOut">
              <a:rPr lang="it-IT" smtClean="0"/>
              <a:t>10/10/2018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4A780-BFA1-4581-A06F-DFE3E47A88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838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CC66-F6E4-4244-B304-FA99E19EA2A1}" type="datetimeFigureOut">
              <a:rPr lang="it-IT" smtClean="0"/>
              <a:t>10/10/2018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4A780-BFA1-4581-A06F-DFE3E47A88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773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CC66-F6E4-4244-B304-FA99E19EA2A1}" type="datetimeFigureOut">
              <a:rPr lang="it-IT" smtClean="0"/>
              <a:t>10/10/2018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4A780-BFA1-4581-A06F-DFE3E47A88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624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CC66-F6E4-4244-B304-FA99E19EA2A1}" type="datetimeFigureOut">
              <a:rPr lang="it-IT" smtClean="0"/>
              <a:t>10/10/2018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4A780-BFA1-4581-A06F-DFE3E47A88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476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F26CC66-F6E4-4244-B304-FA99E19EA2A1}" type="datetimeFigureOut">
              <a:rPr lang="it-IT" smtClean="0"/>
              <a:t>10/10/2018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B54A780-BFA1-4581-A06F-DFE3E47A88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87814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28600" y="9906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The </a:t>
            </a:r>
            <a:r>
              <a:rPr lang="it-IT" sz="2800" dirty="0" err="1" smtClean="0"/>
              <a:t>saturation</a:t>
            </a:r>
            <a:r>
              <a:rPr lang="it-IT" sz="2800" dirty="0" smtClean="0"/>
              <a:t> state control on </a:t>
            </a:r>
            <a:r>
              <a:rPr lang="it-IT" sz="2800" dirty="0" err="1" smtClean="0"/>
              <a:t>calcium</a:t>
            </a:r>
            <a:r>
              <a:rPr lang="it-IT" sz="2800" dirty="0" smtClean="0"/>
              <a:t> carbonate </a:t>
            </a:r>
            <a:r>
              <a:rPr lang="it-IT" sz="2800" dirty="0" err="1" smtClean="0"/>
              <a:t>pebble</a:t>
            </a:r>
            <a:r>
              <a:rPr lang="it-IT" sz="2800" dirty="0" smtClean="0"/>
              <a:t> </a:t>
            </a:r>
            <a:r>
              <a:rPr lang="it-IT" sz="2800" dirty="0" err="1" smtClean="0"/>
              <a:t>reactivity</a:t>
            </a:r>
            <a:r>
              <a:rPr lang="it-IT" sz="2800" dirty="0" smtClean="0"/>
              <a:t> in </a:t>
            </a:r>
            <a:r>
              <a:rPr lang="it-IT" sz="2800" dirty="0" err="1" smtClean="0"/>
              <a:t>clastic</a:t>
            </a:r>
            <a:r>
              <a:rPr lang="it-IT" sz="2800" dirty="0" smtClean="0"/>
              <a:t> </a:t>
            </a:r>
            <a:r>
              <a:rPr lang="it-IT" sz="2800" dirty="0" err="1" smtClean="0"/>
              <a:t>sea</a:t>
            </a:r>
            <a:r>
              <a:rPr lang="it-IT" sz="2800" dirty="0" smtClean="0"/>
              <a:t> </a:t>
            </a:r>
            <a:r>
              <a:rPr lang="it-IT" sz="2800" dirty="0" err="1" smtClean="0"/>
              <a:t>beaches</a:t>
            </a:r>
            <a:r>
              <a:rPr lang="it-IT" sz="2800" dirty="0" smtClean="0"/>
              <a:t> (Marina di Pisa, </a:t>
            </a:r>
            <a:r>
              <a:rPr lang="it-IT" sz="2800" dirty="0" err="1" smtClean="0"/>
              <a:t>Italy</a:t>
            </a:r>
            <a:r>
              <a:rPr lang="it-IT" sz="2800" smtClean="0"/>
              <a:t>) </a:t>
            </a:r>
            <a:endParaRPr lang="it-IT" sz="28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76600"/>
            <a:ext cx="4825738" cy="905409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18209" y="5181600"/>
            <a:ext cx="3474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Riccardo Petrini</a:t>
            </a:r>
          </a:p>
          <a:p>
            <a:r>
              <a:rPr lang="it-IT" smtClean="0"/>
              <a:t>Lisa Ghezzi</a:t>
            </a:r>
          </a:p>
          <a:p>
            <a:r>
              <a:rPr lang="it-IT" smtClean="0"/>
              <a:t>Claudia Casacchia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139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150"/>
            <a:ext cx="2877202" cy="511502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352800" y="38100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Pebbles of different size were used for simple dissolution experiments in seawater at ambient temperature on a magnetic stirrer</a:t>
            </a:r>
            <a:endParaRPr lang="it-IT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618862"/>
              </p:ext>
            </p:extLst>
          </p:nvPr>
        </p:nvGraphicFramePr>
        <p:xfrm>
          <a:off x="3048000" y="17526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1430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mtClean="0"/>
                        <a:t>date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mtClean="0"/>
                        <a:t>start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mtClean="0"/>
                        <a:t>day 1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mtClean="0"/>
                        <a:t>day 3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mtClean="0"/>
                        <a:t>day 10</a:t>
                      </a:r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mtClean="0"/>
                        <a:t>no stirring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mtClean="0"/>
                        <a:t>pH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mtClean="0"/>
                        <a:t>8.2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mtClean="0"/>
                        <a:t>8.2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mtClean="0"/>
                        <a:t>8.2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mtClean="0"/>
                        <a:t>8.2</a:t>
                      </a:r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mtClean="0"/>
                        <a:t>stirring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mtClean="0"/>
                        <a:t>pH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mtClean="0"/>
                        <a:t>8.2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mtClean="0"/>
                        <a:t>8.1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mtClean="0"/>
                        <a:t>7.8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mtClean="0"/>
                        <a:t>7.5</a:t>
                      </a:r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mtClean="0"/>
                        <a:t>calcite Ω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mtClean="0"/>
                        <a:t>3.16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mtClean="0"/>
                        <a:t>1.99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mtClean="0">
                          <a:solidFill>
                            <a:srgbClr val="FF0000"/>
                          </a:solidFill>
                        </a:rPr>
                        <a:t>0.39</a:t>
                      </a:r>
                      <a:endParaRPr lang="it-IT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mtClean="0">
                          <a:solidFill>
                            <a:srgbClr val="FF0000"/>
                          </a:solidFill>
                        </a:rPr>
                        <a:t>0.08</a:t>
                      </a:r>
                      <a:endParaRPr lang="it-IT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mtClean="0"/>
                        <a:t>Log 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mtClean="0"/>
                        <a:t>+0.5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mtClean="0"/>
                        <a:t>+0.3</a:t>
                      </a: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mtClean="0">
                          <a:solidFill>
                            <a:srgbClr val="FF0000"/>
                          </a:solidFill>
                        </a:rPr>
                        <a:t>-0.4</a:t>
                      </a:r>
                      <a:endParaRPr lang="it-IT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mtClean="0">
                          <a:solidFill>
                            <a:srgbClr val="FF0000"/>
                          </a:solidFill>
                        </a:rPr>
                        <a:t>-1.1</a:t>
                      </a:r>
                      <a:endParaRPr lang="it-IT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Connettore 2 7"/>
          <p:cNvCxnSpPr/>
          <p:nvPr/>
        </p:nvCxnSpPr>
        <p:spPr>
          <a:xfrm flipV="1">
            <a:off x="1066800" y="3362425"/>
            <a:ext cx="756000" cy="1219200"/>
          </a:xfrm>
          <a:prstGeom prst="straightConnector1">
            <a:avLst/>
          </a:prstGeom>
          <a:ln w="31750">
            <a:solidFill>
              <a:schemeClr val="tx1">
                <a:alpha val="61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57200" y="4545568"/>
            <a:ext cx="233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/>
              <a:t>g</a:t>
            </a:r>
            <a:r>
              <a:rPr lang="it-IT" sz="1600" smtClean="0"/>
              <a:t>ently</a:t>
            </a:r>
            <a:r>
              <a:rPr lang="it-IT" smtClean="0"/>
              <a:t> </a:t>
            </a:r>
            <a:r>
              <a:rPr lang="it-IT" sz="1600" smtClean="0"/>
              <a:t>stirring</a:t>
            </a:r>
            <a:endParaRPr lang="it-IT" sz="1600"/>
          </a:p>
        </p:txBody>
      </p:sp>
      <p:sp>
        <p:nvSpPr>
          <p:cNvPr id="10" name="CasellaDiTesto 9"/>
          <p:cNvSpPr txBox="1"/>
          <p:nvPr/>
        </p:nvSpPr>
        <p:spPr>
          <a:xfrm>
            <a:off x="3105842" y="4444576"/>
            <a:ext cx="4457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mtClean="0"/>
              <a:t>In systems open to atmosphere and under stirring pH significantly decreases with time and seawater becomes undersaturated with calcite</a:t>
            </a:r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4267200" y="6180859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c</a:t>
            </a:r>
            <a:r>
              <a:rPr lang="it-IT" smtClean="0"/>
              <a:t>alcite is dissolving</a:t>
            </a:r>
            <a:endParaRPr lang="it-IT"/>
          </a:p>
        </p:txBody>
      </p:sp>
      <p:sp>
        <p:nvSpPr>
          <p:cNvPr id="12" name="Freccia in giù 11"/>
          <p:cNvSpPr/>
          <p:nvPr/>
        </p:nvSpPr>
        <p:spPr>
          <a:xfrm>
            <a:off x="5144192" y="5653564"/>
            <a:ext cx="381000" cy="51863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689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4801" y="77715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Surface seawater chemistry. Preliminary data</a:t>
            </a:r>
            <a:endParaRPr lang="it-IT"/>
          </a:p>
        </p:txBody>
      </p:sp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0142638"/>
              </p:ext>
            </p:extLst>
          </p:nvPr>
        </p:nvGraphicFramePr>
        <p:xfrm>
          <a:off x="69273" y="49553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136073" y="556984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smtClean="0"/>
              <a:t>February, 2017</a:t>
            </a:r>
            <a:endParaRPr lang="it-IT" sz="1400"/>
          </a:p>
        </p:txBody>
      </p:sp>
      <p:sp>
        <p:nvSpPr>
          <p:cNvPr id="5" name="CasellaDiTesto 4"/>
          <p:cNvSpPr txBox="1"/>
          <p:nvPr/>
        </p:nvSpPr>
        <p:spPr>
          <a:xfrm>
            <a:off x="2438400" y="2253282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smtClean="0"/>
              <a:t>October, 2016</a:t>
            </a:r>
            <a:endParaRPr lang="it-IT" sz="1400"/>
          </a:p>
        </p:txBody>
      </p:sp>
      <p:cxnSp>
        <p:nvCxnSpPr>
          <p:cNvPr id="7" name="Connettore 2 6"/>
          <p:cNvCxnSpPr/>
          <p:nvPr/>
        </p:nvCxnSpPr>
        <p:spPr>
          <a:xfrm flipH="1" flipV="1">
            <a:off x="1898073" y="1181338"/>
            <a:ext cx="1600200" cy="914400"/>
          </a:xfrm>
          <a:prstGeom prst="straightConnector1">
            <a:avLst/>
          </a:prstGeom>
          <a:ln>
            <a:solidFill>
              <a:schemeClr val="tx1">
                <a:alpha val="6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 rot="1789862">
            <a:off x="1884236" y="1420522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smtClean="0"/>
              <a:t>Increasing dissolution?</a:t>
            </a:r>
            <a:endParaRPr lang="it-IT" sz="1200"/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97486"/>
              </p:ext>
            </p:extLst>
          </p:nvPr>
        </p:nvGraphicFramePr>
        <p:xfrm>
          <a:off x="69273" y="335325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Connettore 2 9"/>
          <p:cNvCxnSpPr/>
          <p:nvPr/>
        </p:nvCxnSpPr>
        <p:spPr>
          <a:xfrm rot="17836928" flipH="1" flipV="1">
            <a:off x="1223383" y="3816720"/>
            <a:ext cx="1600200" cy="914400"/>
          </a:xfrm>
          <a:prstGeom prst="straightConnector1">
            <a:avLst/>
          </a:prstGeom>
          <a:ln>
            <a:solidFill>
              <a:schemeClr val="tx1">
                <a:alpha val="6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 rot="19626790">
            <a:off x="1219620" y="4135419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smtClean="0"/>
              <a:t>Freshwater admixing?</a:t>
            </a:r>
            <a:endParaRPr lang="it-IT" sz="1200"/>
          </a:p>
        </p:txBody>
      </p:sp>
      <p:graphicFrame>
        <p:nvGraphicFramePr>
          <p:cNvPr id="14" name="Gra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8951402"/>
              </p:ext>
            </p:extLst>
          </p:nvPr>
        </p:nvGraphicFramePr>
        <p:xfrm>
          <a:off x="4561609" y="49815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6681873"/>
              </p:ext>
            </p:extLst>
          </p:nvPr>
        </p:nvGraphicFramePr>
        <p:xfrm>
          <a:off x="4488873" y="335325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8357755" y="3504015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smtClean="0"/>
              <a:t>7</a:t>
            </a:r>
            <a:endParaRPr lang="it-IT" sz="1200"/>
          </a:p>
        </p:txBody>
      </p:sp>
      <p:sp>
        <p:nvSpPr>
          <p:cNvPr id="15" name="CasellaDiTesto 14"/>
          <p:cNvSpPr txBox="1"/>
          <p:nvPr/>
        </p:nvSpPr>
        <p:spPr>
          <a:xfrm>
            <a:off x="8094518" y="382267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/>
              <a:t>5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7924800" y="397507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/>
              <a:t>6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7781059" y="4117079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smtClean="0"/>
              <a:t>4</a:t>
            </a:r>
            <a:endParaRPr lang="it-IT" sz="1200"/>
          </a:p>
        </p:txBody>
      </p:sp>
      <p:sp>
        <p:nvSpPr>
          <p:cNvPr id="18" name="CasellaDiTesto 17"/>
          <p:cNvSpPr txBox="1"/>
          <p:nvPr/>
        </p:nvSpPr>
        <p:spPr>
          <a:xfrm>
            <a:off x="5568503" y="5045911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smtClean="0"/>
              <a:t>5</a:t>
            </a:r>
            <a:endParaRPr lang="it-IT" sz="1200"/>
          </a:p>
        </p:txBody>
      </p:sp>
      <p:sp>
        <p:nvSpPr>
          <p:cNvPr id="19" name="CasellaDiTesto 18"/>
          <p:cNvSpPr txBox="1"/>
          <p:nvPr/>
        </p:nvSpPr>
        <p:spPr>
          <a:xfrm>
            <a:off x="5227335" y="5047642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smtClean="0"/>
              <a:t>7</a:t>
            </a:r>
            <a:endParaRPr lang="it-IT" sz="1200"/>
          </a:p>
        </p:txBody>
      </p:sp>
      <p:sp>
        <p:nvSpPr>
          <p:cNvPr id="6" name="CasellaDiTesto 5"/>
          <p:cNvSpPr txBox="1"/>
          <p:nvPr/>
        </p:nvSpPr>
        <p:spPr>
          <a:xfrm>
            <a:off x="6089073" y="34114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smtClean="0"/>
              <a:t>Conservative mixing patterns ?</a:t>
            </a:r>
            <a:endParaRPr lang="it-IT" sz="1400"/>
          </a:p>
        </p:txBody>
      </p:sp>
      <p:sp>
        <p:nvSpPr>
          <p:cNvPr id="20" name="CasellaDiTesto 19"/>
          <p:cNvSpPr txBox="1"/>
          <p:nvPr/>
        </p:nvSpPr>
        <p:spPr>
          <a:xfrm flipH="1">
            <a:off x="228600" y="6211669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C</a:t>
            </a:r>
            <a:r>
              <a:rPr lang="it-IT" smtClean="0"/>
              <a:t>hemical changes influence the (1-</a:t>
            </a:r>
            <a:r>
              <a:rPr lang="el-GR" smtClean="0"/>
              <a:t>Ω</a:t>
            </a:r>
            <a:r>
              <a:rPr lang="it-IT" smtClean="0"/>
              <a:t>) potential, driving calcite dissolution rate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05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8600" y="457200"/>
            <a:ext cx="861059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mtClean="0"/>
              <a:t>Concluding remarks</a:t>
            </a:r>
          </a:p>
          <a:p>
            <a:pPr algn="just"/>
            <a:endParaRPr lang="it-IT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mtClean="0"/>
              <a:t>Heterogeneous dissolution reactions for calcite, the major constituent of marble pebbles, follow a mixed kinetics regime with a non-linear response to undersaturation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mtClean="0"/>
              <a:t>In this regime the speciation of surface sites and chemical diffusion at the solid-seawater interface affect reaction kinetics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mtClean="0"/>
              <a:t>A stirring and surface area dependence for the dissolution rate is </a:t>
            </a:r>
            <a:r>
              <a:rPr lang="it-IT" smtClean="0"/>
              <a:t>reported: mechanical erosion hence henances dissolution</a:t>
            </a:r>
            <a:endParaRPr lang="it-IT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mtClean="0"/>
              <a:t>Significant chemical changes in major ion concentrations are observed in seawater along the Marina di Pisa pebble beach, possibly reflecting both mixing and dissolution processes. Such chemical changes have a complex chemical control on the pebble dissolution rate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/>
              <a:t>H</a:t>
            </a:r>
            <a:r>
              <a:rPr lang="it-IT" smtClean="0"/>
              <a:t>ydrodynamics and seawater chemistry are key parameters to be investigated in planning coastal management using marble pebble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93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8600" y="685800"/>
            <a:ext cx="85343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u="sng" smtClean="0"/>
              <a:t>General considerations</a:t>
            </a:r>
          </a:p>
          <a:p>
            <a:pPr algn="just"/>
            <a:endParaRPr lang="it-IT" sz="2000"/>
          </a:p>
          <a:p>
            <a:pPr algn="just"/>
            <a:endParaRPr lang="it-IT" sz="2000" smtClean="0"/>
          </a:p>
          <a:p>
            <a:pPr algn="just"/>
            <a:r>
              <a:rPr lang="it-IT" sz="2000" smtClean="0"/>
              <a:t>Marble pebbles are mostly made by calcium carbonate minerals (calcite, CaCO</a:t>
            </a:r>
            <a:r>
              <a:rPr lang="it-IT" sz="2000" baseline="-25000" smtClean="0"/>
              <a:t>3</a:t>
            </a:r>
            <a:r>
              <a:rPr lang="it-IT" sz="2000" smtClean="0"/>
              <a:t>)</a:t>
            </a:r>
          </a:p>
          <a:p>
            <a:pPr algn="just"/>
            <a:endParaRPr lang="it-IT" sz="2000"/>
          </a:p>
          <a:p>
            <a:pPr algn="just"/>
            <a:r>
              <a:rPr lang="it-IT" sz="2000" smtClean="0"/>
              <a:t>Surface seawater is apparently strongly supersaturated with calcite</a:t>
            </a:r>
          </a:p>
          <a:p>
            <a:pPr algn="just"/>
            <a:endParaRPr lang="it-IT" sz="2000"/>
          </a:p>
          <a:p>
            <a:pPr algn="just"/>
            <a:r>
              <a:rPr lang="it-IT" sz="2000" smtClean="0"/>
              <a:t>This means that calcite mineral should precipitate extensively from seawater </a:t>
            </a:r>
          </a:p>
          <a:p>
            <a:pPr algn="just"/>
            <a:endParaRPr lang="it-IT" sz="2000"/>
          </a:p>
          <a:p>
            <a:pPr algn="just"/>
            <a:r>
              <a:rPr lang="it-IT" sz="2000" smtClean="0"/>
              <a:t>Actually this does not happen due to kinetics inhibitors</a:t>
            </a:r>
          </a:p>
          <a:p>
            <a:pPr algn="just"/>
            <a:endParaRPr lang="it-IT" sz="2000" smtClean="0"/>
          </a:p>
          <a:p>
            <a:pPr algn="just"/>
            <a:r>
              <a:rPr lang="it-IT" sz="2000" smtClean="0"/>
              <a:t>It might however be expected that seawater was not able to dissolve calcite and calcite-bearing rocks such as marbles</a:t>
            </a:r>
          </a:p>
          <a:p>
            <a:pPr algn="just"/>
            <a:endParaRPr lang="it-IT" sz="2000"/>
          </a:p>
          <a:p>
            <a:pPr algn="just"/>
            <a:r>
              <a:rPr lang="it-IT" sz="2000" smtClean="0"/>
              <a:t>This is not necessarily true</a:t>
            </a:r>
          </a:p>
          <a:p>
            <a:pPr algn="just"/>
            <a:endParaRPr lang="it-IT" sz="2000" smtClean="0"/>
          </a:p>
        </p:txBody>
      </p:sp>
    </p:spTree>
    <p:extLst>
      <p:ext uri="{BB962C8B-B14F-4D97-AF65-F5344CB8AC3E}">
        <p14:creationId xmlns:p14="http://schemas.microsoft.com/office/powerpoint/2010/main" val="293293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4800" y="228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smtClean="0"/>
              <a:t>Theory of calcite dissolution reaction in aqueous solution and seawater</a:t>
            </a:r>
            <a:endParaRPr lang="it-IT" u="sng"/>
          </a:p>
        </p:txBody>
      </p:sp>
      <p:sp>
        <p:nvSpPr>
          <p:cNvPr id="3" name="CasellaDiTesto 2"/>
          <p:cNvSpPr txBox="1"/>
          <p:nvPr/>
        </p:nvSpPr>
        <p:spPr>
          <a:xfrm>
            <a:off x="304800" y="1066800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The dissolution of calcite mineral in water is a heterogeneous reaction, where a solid reacts with a liquid</a:t>
            </a:r>
          </a:p>
          <a:p>
            <a:endParaRPr lang="it-IT"/>
          </a:p>
          <a:p>
            <a:r>
              <a:rPr lang="it-IT" smtClean="0"/>
              <a:t>The rate of a heterogeneous reaction may be (1) transport controlled, (2) chemically controlled and (3) mixed kinetics controlled</a:t>
            </a:r>
          </a:p>
          <a:p>
            <a:endParaRPr lang="it-IT"/>
          </a:p>
          <a:p>
            <a:r>
              <a:rPr lang="it-IT" smtClean="0"/>
              <a:t>In neutral to alkaline solution, such as seawater, calcite dissolution is mixed kinetics controlled and the reaction rate strongly depends on mineral surface properties and interface processes</a:t>
            </a:r>
            <a:endParaRPr lang="it-IT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43400"/>
            <a:ext cx="2246754" cy="194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43400"/>
            <a:ext cx="2376929" cy="194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81000" y="40386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Transport (diffusion) and chemical control on heteroheneous reaction: the role of interface</a:t>
            </a:r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34009" y="5362752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The dissolution rate is proportional to the surface area per unit volume of suspension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355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2819400" y="293338"/>
                <a:ext cx="21496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it-IT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it-IT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sz="2000"/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293338"/>
                <a:ext cx="2149627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2819400" y="857157"/>
                <a:ext cx="2252411" cy="4458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it-IT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  <m:r>
                            <a:rPr lang="it-IT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sz="2000"/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857157"/>
                <a:ext cx="2252411" cy="445891"/>
              </a:xfrm>
              <a:prstGeom prst="rect">
                <a:avLst/>
              </a:prstGeom>
              <a:blipFill rotWithShape="0">
                <a:blip r:embed="rId3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/>
              <p:cNvSpPr/>
              <p:nvPr/>
            </p:nvSpPr>
            <p:spPr>
              <a:xfrm>
                <a:off x="4506242" y="1632068"/>
                <a:ext cx="2784673" cy="729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it-IT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it-IT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  <m:r>
                            <a:rPr lang="it-IT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sz="2000"/>
              </a:p>
            </p:txBody>
          </p:sp>
        </mc:Choice>
        <mc:Fallback xmlns="">
          <p:sp>
            <p:nvSpPr>
              <p:cNvPr id="4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242" y="1632068"/>
                <a:ext cx="2784673" cy="7290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4830989" y="2629697"/>
                <a:ext cx="2473562" cy="47974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it-IT" sz="200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i="1">
                          <a:latin typeface="Cambria Math" panose="02040503050406030204" pitchFamily="18" charset="0"/>
                        </a:rPr>
                        <m:t>𝑘𝐴</m:t>
                      </m:r>
                      <m:sSup>
                        <m:sSup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𝛺</m:t>
                                  </m:r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20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it-IT" sz="20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it-IT" sz="200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989" y="2629697"/>
                <a:ext cx="2473562" cy="479747"/>
              </a:xfrm>
              <a:prstGeom prst="rect">
                <a:avLst/>
              </a:prstGeom>
              <a:blipFill rotWithShape="0">
                <a:blip r:embed="rId5"/>
                <a:stretch>
                  <a:fillRect t="-61728" r="-4167" b="-814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37858" y="4721345"/>
                <a:ext cx="2864567" cy="67666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𝑑𝑐</m:t>
                          </m:r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it-IT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i="1">
                          <a:latin typeface="Cambria Math" panose="02040503050406030204" pitchFamily="18" charset="0"/>
                        </a:rPr>
                        <m:t>𝐷𝐴</m:t>
                      </m:r>
                      <m:f>
                        <m:fPr>
                          <m:type m:val="lin"/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it-IT" sz="2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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it-IT" sz="200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8" y="4721345"/>
                <a:ext cx="2864567" cy="67666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/>
          <p:cNvSpPr txBox="1"/>
          <p:nvPr/>
        </p:nvSpPr>
        <p:spPr>
          <a:xfrm>
            <a:off x="275537" y="344425"/>
            <a:ext cx="3496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mtClean="0"/>
              <a:t>transport rate R</a:t>
            </a:r>
            <a:r>
              <a:rPr lang="it-IT" baseline="-25000" smtClean="0"/>
              <a:t>T</a:t>
            </a:r>
            <a:r>
              <a:rPr lang="it-IT" smtClean="0"/>
              <a:t> </a:t>
            </a:r>
          </a:p>
          <a:p>
            <a:pPr algn="just"/>
            <a:endParaRPr lang="it-IT"/>
          </a:p>
          <a:p>
            <a:pPr algn="just"/>
            <a:r>
              <a:rPr lang="it-IT" smtClean="0"/>
              <a:t>chemical rate R</a:t>
            </a:r>
            <a:r>
              <a:rPr lang="it-IT" baseline="-25000" smtClean="0"/>
              <a:t>C</a:t>
            </a:r>
            <a:endParaRPr lang="it-IT" baseline="-25000"/>
          </a:p>
        </p:txBody>
      </p:sp>
      <p:sp>
        <p:nvSpPr>
          <p:cNvPr id="9" name="CasellaDiTesto 8"/>
          <p:cNvSpPr txBox="1"/>
          <p:nvPr/>
        </p:nvSpPr>
        <p:spPr>
          <a:xfrm>
            <a:off x="5334000" y="194934"/>
            <a:ext cx="3048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smtClean="0"/>
              <a:t>k: first order constant</a:t>
            </a:r>
          </a:p>
          <a:p>
            <a:pPr algn="just"/>
            <a:endParaRPr lang="it-IT" sz="1400" smtClean="0"/>
          </a:p>
          <a:p>
            <a:pPr algn="just"/>
            <a:r>
              <a:rPr lang="it-IT" sz="1400"/>
              <a:t>c</a:t>
            </a:r>
            <a:r>
              <a:rPr lang="it-IT" sz="1400" baseline="-25000" smtClean="0"/>
              <a:t>s</a:t>
            </a:r>
            <a:r>
              <a:rPr lang="it-IT" sz="1400" smtClean="0"/>
              <a:t>, c</a:t>
            </a:r>
            <a:r>
              <a:rPr lang="it-IT" sz="1400" baseline="-25000" smtClean="0"/>
              <a:t>b</a:t>
            </a:r>
            <a:r>
              <a:rPr lang="it-IT" sz="1400" smtClean="0"/>
              <a:t>, c</a:t>
            </a:r>
            <a:r>
              <a:rPr lang="it-IT" sz="1400" baseline="-25000" smtClean="0"/>
              <a:t>eq</a:t>
            </a:r>
            <a:r>
              <a:rPr lang="it-IT" sz="1400" smtClean="0"/>
              <a:t>: concentration at solid surface, in bulk solution and at calcite equilibrium </a:t>
            </a:r>
            <a:endParaRPr lang="it-IT" sz="1400"/>
          </a:p>
        </p:txBody>
      </p:sp>
      <p:sp>
        <p:nvSpPr>
          <p:cNvPr id="10" name="CasellaDiTesto 9"/>
          <p:cNvSpPr txBox="1"/>
          <p:nvPr/>
        </p:nvSpPr>
        <p:spPr>
          <a:xfrm>
            <a:off x="214965" y="1571055"/>
            <a:ext cx="4236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The rate of dissolution in mixed kinetic controlled reactions is:</a:t>
            </a:r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52400" y="2422275"/>
            <a:ext cx="4770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a</a:t>
            </a:r>
            <a:r>
              <a:rPr lang="it-IT" smtClean="0"/>
              <a:t>nd can be described as a function of surface area and the major constituent of seawater: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3785715" y="3124594"/>
            <a:ext cx="7010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smtClean="0"/>
              <a:t>where </a:t>
            </a:r>
          </a:p>
          <a:p>
            <a:r>
              <a:rPr lang="it-IT" sz="1400" smtClean="0"/>
              <a:t>K: </a:t>
            </a:r>
            <a:r>
              <a:rPr lang="it-IT" sz="1400"/>
              <a:t>is dependent on the Ca</a:t>
            </a:r>
            <a:r>
              <a:rPr lang="it-IT" sz="1400" baseline="30000"/>
              <a:t>2+</a:t>
            </a:r>
            <a:r>
              <a:rPr lang="it-IT" sz="1400"/>
              <a:t> and </a:t>
            </a:r>
            <a:r>
              <a:rPr lang="it-IT" sz="1400" smtClean="0"/>
              <a:t>SO</a:t>
            </a:r>
            <a:r>
              <a:rPr lang="it-IT" sz="1400" baseline="-25000" smtClean="0"/>
              <a:t>4</a:t>
            </a:r>
            <a:r>
              <a:rPr lang="it-IT" sz="1400" baseline="30000" smtClean="0"/>
              <a:t>2-</a:t>
            </a:r>
            <a:r>
              <a:rPr lang="it-IT" sz="1400" smtClean="0"/>
              <a:t> concentration </a:t>
            </a:r>
          </a:p>
          <a:p>
            <a:r>
              <a:rPr lang="it-IT" sz="1400"/>
              <a:t>n</a:t>
            </a:r>
            <a:r>
              <a:rPr lang="it-IT" sz="1400" smtClean="0"/>
              <a:t>: is a function of the [Mg</a:t>
            </a:r>
            <a:r>
              <a:rPr lang="it-IT" sz="1400" baseline="30000" smtClean="0"/>
              <a:t>2+</a:t>
            </a:r>
            <a:r>
              <a:rPr lang="it-IT" sz="1400" smtClean="0"/>
              <a:t>]/[Ca</a:t>
            </a:r>
            <a:r>
              <a:rPr lang="it-IT" sz="1400" baseline="30000" smtClean="0"/>
              <a:t>2+</a:t>
            </a:r>
            <a:r>
              <a:rPr lang="it-IT" sz="1400" smtClean="0"/>
              <a:t>] ratio in solution</a:t>
            </a:r>
          </a:p>
          <a:p>
            <a:r>
              <a:rPr lang="it-IT" sz="1400" smtClean="0"/>
              <a:t>A: is the calcite surface area (in cm</a:t>
            </a:r>
            <a:r>
              <a:rPr lang="it-IT" sz="1400" baseline="30000" smtClean="0"/>
              <a:t>2</a:t>
            </a:r>
            <a:r>
              <a:rPr lang="it-IT" sz="1400" smtClean="0"/>
              <a:t>)</a:t>
            </a:r>
          </a:p>
          <a:p>
            <a:r>
              <a:rPr lang="it-IT" sz="1400" u="sng" smtClean="0"/>
              <a:t>Ω: is the saturation ratio for calcite</a:t>
            </a:r>
            <a:r>
              <a:rPr lang="it-IT" sz="1400" smtClean="0"/>
              <a:t> =[</a:t>
            </a:r>
            <a:r>
              <a:rPr lang="it-IT" sz="1400"/>
              <a:t>Ca</a:t>
            </a:r>
            <a:r>
              <a:rPr lang="it-IT" sz="1400" baseline="30000"/>
              <a:t>2</a:t>
            </a:r>
            <a:r>
              <a:rPr lang="it-IT" sz="1400" baseline="30000" smtClean="0"/>
              <a:t>+</a:t>
            </a:r>
            <a:r>
              <a:rPr lang="it-IT" sz="1400" smtClean="0"/>
              <a:t>][CO</a:t>
            </a:r>
            <a:r>
              <a:rPr lang="it-IT" sz="1400" baseline="-25000" smtClean="0"/>
              <a:t>3</a:t>
            </a:r>
            <a:r>
              <a:rPr lang="it-IT" sz="1400" baseline="30000" smtClean="0"/>
              <a:t>2</a:t>
            </a:r>
            <a:r>
              <a:rPr lang="it-IT" sz="1400" baseline="30000"/>
              <a:t>-</a:t>
            </a:r>
            <a:r>
              <a:rPr lang="it-IT" sz="1400" smtClean="0"/>
              <a:t>]/K</a:t>
            </a:r>
            <a:r>
              <a:rPr lang="it-IT" sz="1400" baseline="-25000" smtClean="0"/>
              <a:t>sp</a:t>
            </a:r>
            <a:endParaRPr lang="it-IT" sz="1400" baseline="-25000"/>
          </a:p>
        </p:txBody>
      </p:sp>
      <p:sp>
        <p:nvSpPr>
          <p:cNvPr id="13" name="CasellaDiTesto 12"/>
          <p:cNvSpPr txBox="1"/>
          <p:nvPr/>
        </p:nvSpPr>
        <p:spPr>
          <a:xfrm>
            <a:off x="37858" y="4316922"/>
            <a:ext cx="5401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The transport controlled rate is written as: </a:t>
            </a:r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3200400" y="4890398"/>
            <a:ext cx="4617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smtClean="0"/>
              <a:t>D: Fickian diffusion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/>
              <p:cNvSpPr/>
              <p:nvPr/>
            </p:nvSpPr>
            <p:spPr>
              <a:xfrm>
                <a:off x="203736" y="5602149"/>
                <a:ext cx="855926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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it-IT"/>
                  <a:t>: </a:t>
                </a:r>
                <a:r>
                  <a:rPr lang="it-IT" smtClean="0"/>
                  <a:t>thickness </a:t>
                </a:r>
                <a:r>
                  <a:rPr lang="it-IT"/>
                  <a:t>of the layer attached to the surface </a:t>
                </a:r>
                <a:r>
                  <a:rPr lang="it-IT" smtClean="0"/>
                  <a:t>(DBL) through </a:t>
                </a:r>
                <a:r>
                  <a:rPr lang="it-IT"/>
                  <a:t>which molecular diffusion is the major mass transport </a:t>
                </a:r>
                <a:r>
                  <a:rPr lang="it-IT" smtClean="0"/>
                  <a:t>process.</a:t>
                </a:r>
              </a:p>
              <a:p>
                <a:r>
                  <a:rPr lang="it-IT" smtClean="0"/>
                  <a:t>Seawater ions penetrate through the DBL and reach the mineral surface.</a:t>
                </a:r>
                <a:endParaRPr lang="it-IT"/>
              </a:p>
            </p:txBody>
          </p:sp>
        </mc:Choice>
        <mc:Fallback xmlns="">
          <p:sp>
            <p:nvSpPr>
              <p:cNvPr id="16" name="Rettango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36" y="5602149"/>
                <a:ext cx="8559264" cy="923330"/>
              </a:xfrm>
              <a:prstGeom prst="rect">
                <a:avLst/>
              </a:prstGeom>
              <a:blipFill rotWithShape="0">
                <a:blip r:embed="rId7"/>
                <a:stretch>
                  <a:fillRect l="-569" t="-3974" b="-99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41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2400" y="381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In rotating disc experiments for calcite dissolution the thickness of the DBL and the dissolution rate depends of the rotational velocity of the disc</a:t>
            </a:r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/>
              <p:cNvSpPr/>
              <p:nvPr/>
            </p:nvSpPr>
            <p:spPr>
              <a:xfrm>
                <a:off x="2514600" y="1295400"/>
                <a:ext cx="3346494" cy="827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it-IT" sz="2000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it-IT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i="0">
                              <a:latin typeface="Cambria Math" panose="02040503050406030204" pitchFamily="18" charset="0"/>
                            </a:rPr>
                            <m:t>1.61</m:t>
                          </m:r>
                          <m:sSup>
                            <m:sSup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i="0">
                                  <a:latin typeface="Cambria Math" panose="02040503050406030204" pitchFamily="18" charset="0"/>
                                </a:rPr>
                                <m:t>ʋ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0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sz="2000" i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it-IT" sz="20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  <m:sSup>
                            <m:sSup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i="0">
                                  <a:latin typeface="Cambria Math" panose="02040503050406030204" pitchFamily="18" charset="0"/>
                                </a:rPr>
                                <m:t>ɷ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0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it-IT" sz="20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2000"/>
              </a:p>
            </p:txBody>
          </p:sp>
        </mc:Choice>
        <mc:Fallback xmlns="">
          <p:sp>
            <p:nvSpPr>
              <p:cNvPr id="4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295400"/>
                <a:ext cx="3346494" cy="82734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/>
          <p:cNvSpPr txBox="1"/>
          <p:nvPr/>
        </p:nvSpPr>
        <p:spPr>
          <a:xfrm>
            <a:off x="335281" y="2392681"/>
            <a:ext cx="5227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where </a:t>
            </a:r>
            <a:r>
              <a:rPr lang="it-IT" smtClean="0">
                <a:ea typeface="Cambria Math" panose="02040503050406030204" pitchFamily="18" charset="0"/>
              </a:rPr>
              <a:t>ɷ is the angular velocity of the disc</a:t>
            </a:r>
            <a:r>
              <a:rPr lang="it-IT" smtClean="0"/>
              <a:t> </a:t>
            </a:r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55068" y="32004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smtClean="0"/>
              <a:t>The rate of dissolution increases as increasing the angular velocity of the disc</a:t>
            </a:r>
            <a:endParaRPr lang="it-IT" sz="200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810000"/>
            <a:ext cx="3120596" cy="286862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249214" y="6248400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smtClean="0"/>
              <a:t>Sj</a:t>
            </a:r>
            <a:r>
              <a:rPr lang="it-IT" sz="1200" smtClean="0">
                <a:ea typeface="Cambria Math" panose="02040503050406030204" pitchFamily="18" charset="0"/>
              </a:rPr>
              <a:t>öberg and Rickard, Chem. Geol. 49, 405</a:t>
            </a:r>
            <a:endParaRPr lang="it-IT" sz="1200"/>
          </a:p>
        </p:txBody>
      </p:sp>
      <p:sp>
        <p:nvSpPr>
          <p:cNvPr id="11" name="CasellaDiTesto 10"/>
          <p:cNvSpPr txBox="1"/>
          <p:nvPr/>
        </p:nvSpPr>
        <p:spPr>
          <a:xfrm>
            <a:off x="2302554" y="4816667"/>
            <a:ext cx="3474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smtClean="0"/>
              <a:t>Carrara marble at pH=8.4</a:t>
            </a:r>
            <a:endParaRPr lang="it-IT" sz="1600"/>
          </a:p>
        </p:txBody>
      </p:sp>
    </p:spTree>
    <p:extLst>
      <p:ext uri="{BB962C8B-B14F-4D97-AF65-F5344CB8AC3E}">
        <p14:creationId xmlns:p14="http://schemas.microsoft.com/office/powerpoint/2010/main" val="86159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81000" y="914400"/>
            <a:ext cx="4724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In summary:</a:t>
            </a:r>
          </a:p>
          <a:p>
            <a:endParaRPr lang="it-IT" smtClean="0"/>
          </a:p>
          <a:p>
            <a:r>
              <a:rPr lang="it-IT"/>
              <a:t>f</a:t>
            </a:r>
            <a:r>
              <a:rPr lang="it-IT" smtClean="0"/>
              <a:t>or the dissolution process the rate of the chemical reaction will be proportional to the chemical potential difference (1-</a:t>
            </a:r>
            <a:r>
              <a:rPr lang="el-GR" smtClean="0"/>
              <a:t>Ω</a:t>
            </a:r>
            <a:r>
              <a:rPr lang="it-IT" smtClean="0"/>
              <a:t>) between the concentration of the dissolving salt at the interface and the concentration of the salt in equilibrium with the solid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9600"/>
            <a:ext cx="3467647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76200" y="4800600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/>
              <a:t>The surface area of the dissolving solid and the hydrodynamics of the dissolution environment will be </a:t>
            </a:r>
            <a:r>
              <a:rPr lang="it-IT" smtClean="0"/>
              <a:t>the dissolution rate-controlling factors </a:t>
            </a:r>
            <a:r>
              <a:rPr lang="it-IT"/>
              <a:t>in natural </a:t>
            </a:r>
            <a:r>
              <a:rPr lang="it-IT" smtClean="0"/>
              <a:t>systems. </a:t>
            </a:r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5410200" y="4250764"/>
            <a:ext cx="2179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smtClean="0">
                <a:solidFill>
                  <a:srgbClr val="FF0000"/>
                </a:solidFill>
              </a:rPr>
              <a:t>Ca</a:t>
            </a:r>
            <a:r>
              <a:rPr lang="it-IT" sz="1600" baseline="30000" smtClean="0">
                <a:solidFill>
                  <a:srgbClr val="FF0000"/>
                </a:solidFill>
              </a:rPr>
              <a:t>2+</a:t>
            </a:r>
            <a:r>
              <a:rPr lang="it-IT" sz="1600" smtClean="0">
                <a:solidFill>
                  <a:srgbClr val="FF0000"/>
                </a:solidFill>
              </a:rPr>
              <a:t>, Mg</a:t>
            </a:r>
            <a:r>
              <a:rPr lang="it-IT" sz="1600" baseline="30000" smtClean="0">
                <a:solidFill>
                  <a:srgbClr val="FF0000"/>
                </a:solidFill>
              </a:rPr>
              <a:t>2+</a:t>
            </a:r>
            <a:r>
              <a:rPr lang="it-IT" sz="1600" smtClean="0">
                <a:solidFill>
                  <a:srgbClr val="FF0000"/>
                </a:solidFill>
              </a:rPr>
              <a:t>, SO</a:t>
            </a:r>
            <a:r>
              <a:rPr lang="it-IT" sz="1600" baseline="-25000" smtClean="0">
                <a:solidFill>
                  <a:srgbClr val="FF0000"/>
                </a:solidFill>
              </a:rPr>
              <a:t>4</a:t>
            </a:r>
            <a:r>
              <a:rPr lang="it-IT" sz="1600" baseline="30000" smtClean="0">
                <a:solidFill>
                  <a:srgbClr val="FF0000"/>
                </a:solidFill>
              </a:rPr>
              <a:t>2-</a:t>
            </a:r>
            <a:endParaRPr lang="it-IT" sz="1600" baseline="30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2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42900" y="7620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smtClean="0">
                <a:solidFill>
                  <a:schemeClr val="bg1"/>
                </a:solidFill>
              </a:rPr>
              <a:t>The study area. Marina di Pisa (Pisa, Italy) marble pebble beach</a:t>
            </a:r>
            <a:endParaRPr lang="it-IT" sz="2000">
              <a:solidFill>
                <a:schemeClr val="bg1"/>
              </a:solidFill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247004"/>
              </p:ext>
            </p:extLst>
          </p:nvPr>
        </p:nvGraphicFramePr>
        <p:xfrm>
          <a:off x="6396990" y="4800600"/>
          <a:ext cx="2670810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9395"/>
                <a:gridCol w="1161415"/>
              </a:tblGrid>
              <a:tr h="1136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CaCO</a:t>
                      </a:r>
                      <a:r>
                        <a:rPr lang="it-IT" sz="1200" baseline="-25000" dirty="0">
                          <a:effectLst/>
                        </a:rPr>
                        <a:t>3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~ 98%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87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CaMg(CO</a:t>
                      </a:r>
                      <a:r>
                        <a:rPr lang="it-IT" sz="1200" baseline="-25000">
                          <a:effectLst/>
                        </a:rPr>
                        <a:t>3</a:t>
                      </a:r>
                      <a:r>
                        <a:rPr lang="it-IT" sz="1200">
                          <a:effectLst/>
                        </a:rPr>
                        <a:t>)</a:t>
                      </a:r>
                      <a:r>
                        <a:rPr lang="it-IT" sz="1200" baseline="-250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1,76%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36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MgO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1,32% mol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36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SiO</a:t>
                      </a:r>
                      <a:r>
                        <a:rPr lang="it-IT" sz="1200" baseline="-250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0,71%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1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Sr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114-160 ppm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12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Residuo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1,37%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8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Dimensione grani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100-800 µm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6400800" y="6439301"/>
            <a:ext cx="2671011" cy="279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219200" y="48768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Pebbles are mostly constituted by calcite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022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1219200" y="1524000"/>
            <a:ext cx="7239476" cy="4114800"/>
            <a:chOff x="457200" y="1066800"/>
            <a:chExt cx="7239476" cy="41148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066800"/>
              <a:ext cx="7239476" cy="411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CasellaDiTesto 8"/>
            <p:cNvSpPr txBox="1"/>
            <p:nvPr/>
          </p:nvSpPr>
          <p:spPr>
            <a:xfrm rot="18615608">
              <a:off x="388362" y="2067664"/>
              <a:ext cx="1981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smtClean="0"/>
                <a:t>Arno River</a:t>
              </a:r>
              <a:endParaRPr lang="it-IT" sz="1600"/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2819400" y="4800600"/>
            <a:ext cx="233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Ligurian Sea</a:t>
            </a: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762000" y="291405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Surface seawater samples were collected in five sites close to the shoreline during three different surveys (June 2016, October 2016, February 2017)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264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1752600" y="1828800"/>
            <a:ext cx="5257800" cy="3886200"/>
            <a:chOff x="1828800" y="1143000"/>
            <a:chExt cx="5257800" cy="3886200"/>
          </a:xfrm>
        </p:grpSpPr>
        <p:graphicFrame>
          <p:nvGraphicFramePr>
            <p:cNvPr id="3" name="Grafico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90379"/>
                </p:ext>
              </p:extLst>
            </p:nvPr>
          </p:nvGraphicFramePr>
          <p:xfrm>
            <a:off x="1828800" y="1219200"/>
            <a:ext cx="5257800" cy="381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CasellaDiTesto 3"/>
            <p:cNvSpPr txBox="1"/>
            <p:nvPr/>
          </p:nvSpPr>
          <p:spPr>
            <a:xfrm>
              <a:off x="3047999" y="3429000"/>
              <a:ext cx="362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smtClean="0"/>
                <a:t>Supersaturated (precipitation)</a:t>
              </a:r>
              <a:endParaRPr lang="it-IT" sz="1400"/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3048000" y="3962400"/>
              <a:ext cx="3627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smtClean="0"/>
                <a:t>Undersaturated (dissolution)</a:t>
              </a:r>
              <a:endParaRPr lang="it-IT" sz="1400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2667000" y="11430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mtClean="0"/>
                <a:t>October 2016</a:t>
              </a:r>
              <a:endParaRPr lang="it-IT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5105400" y="2315441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mtClean="0"/>
                <a:t>February 2017</a:t>
              </a:r>
              <a:endParaRPr lang="it-IT"/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304800" y="685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Marina di Pisa seawater is supersaturated with calcite and should not dissolve pebbles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183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1918</TotalTime>
  <Words>838</Words>
  <Application>Microsoft Office PowerPoint</Application>
  <PresentationFormat>Presentazione su schermo (4:3)</PresentationFormat>
  <Paragraphs>147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Calibri</vt:lpstr>
      <vt:lpstr>Cambria Math</vt:lpstr>
      <vt:lpstr>Century Gothic</vt:lpstr>
      <vt:lpstr>Symbol</vt:lpstr>
      <vt:lpstr>Times New Roman</vt:lpstr>
      <vt:lpstr>Wingdings</vt:lpstr>
      <vt:lpstr>Wingdings 3</vt:lpstr>
      <vt:lpstr>Sezione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petrini</dc:creator>
  <cp:lastModifiedBy>Riccardo</cp:lastModifiedBy>
  <cp:revision>95</cp:revision>
  <dcterms:created xsi:type="dcterms:W3CDTF">2018-10-02T13:11:21Z</dcterms:created>
  <dcterms:modified xsi:type="dcterms:W3CDTF">2018-10-10T19:18:17Z</dcterms:modified>
</cp:coreProperties>
</file>