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61" r:id="rId3"/>
    <p:sldId id="263" r:id="rId4"/>
    <p:sldId id="256" r:id="rId5"/>
    <p:sldId id="257" r:id="rId6"/>
    <p:sldId id="265" r:id="rId7"/>
    <p:sldId id="266" r:id="rId8"/>
    <p:sldId id="267" r:id="rId9"/>
    <p:sldId id="285" r:id="rId10"/>
    <p:sldId id="264" r:id="rId11"/>
    <p:sldId id="280" r:id="rId12"/>
    <p:sldId id="278" r:id="rId13"/>
    <p:sldId id="279" r:id="rId14"/>
    <p:sldId id="282" r:id="rId15"/>
    <p:sldId id="259" r:id="rId16"/>
    <p:sldId id="283" r:id="rId17"/>
    <p:sldId id="269" r:id="rId18"/>
    <p:sldId id="270" r:id="rId19"/>
    <p:sldId id="277" r:id="rId20"/>
    <p:sldId id="271" r:id="rId21"/>
    <p:sldId id="284" r:id="rId22"/>
    <p:sldId id="260" r:id="rId23"/>
    <p:sldId id="272" r:id="rId24"/>
    <p:sldId id="276"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86" d="100"/>
          <a:sy n="86"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B6711E-E470-4CE0-BAC1-F27876F2E1B7}" type="datetimeFigureOut">
              <a:rPr lang="it-IT" smtClean="0"/>
              <a:t>11/10/2018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C9B327-4F5F-443D-956F-308E8558A99B}" type="slidenum">
              <a:rPr lang="it-IT" smtClean="0"/>
              <a:t>‹N›</a:t>
            </a:fld>
            <a:endParaRPr lang="it-IT"/>
          </a:p>
        </p:txBody>
      </p:sp>
    </p:spTree>
    <p:extLst>
      <p:ext uri="{BB962C8B-B14F-4D97-AF65-F5344CB8AC3E}">
        <p14:creationId xmlns:p14="http://schemas.microsoft.com/office/powerpoint/2010/main" val="48033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p:spPr>
        <p:txBody>
          <a:bodyPr/>
          <a:lstStyle/>
          <a:p>
            <a:endParaRPr lang="it-IT" altLang="it-IT" smtClean="0"/>
          </a:p>
        </p:txBody>
      </p:sp>
    </p:spTree>
    <p:extLst>
      <p:ext uri="{BB962C8B-B14F-4D97-AF65-F5344CB8AC3E}">
        <p14:creationId xmlns:p14="http://schemas.microsoft.com/office/powerpoint/2010/main" val="3710202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p:spPr>
        <p:txBody>
          <a:bodyPr/>
          <a:lstStyle/>
          <a:p>
            <a:endParaRPr lang="it-IT" altLang="it-IT" smtClean="0"/>
          </a:p>
        </p:txBody>
      </p:sp>
    </p:spTree>
    <p:extLst>
      <p:ext uri="{BB962C8B-B14F-4D97-AF65-F5344CB8AC3E}">
        <p14:creationId xmlns:p14="http://schemas.microsoft.com/office/powerpoint/2010/main" val="222004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90488" y="744538"/>
            <a:ext cx="6616700" cy="3722687"/>
          </a:xfrm>
          <a:ln/>
        </p:spPr>
      </p:sp>
      <p:sp>
        <p:nvSpPr>
          <p:cNvPr id="61443" name="Rectangle 3"/>
          <p:cNvSpPr>
            <a:spLocks noGrp="1" noChangeArrowheads="1"/>
          </p:cNvSpPr>
          <p:nvPr>
            <p:ph type="body" idx="1"/>
          </p:nvPr>
        </p:nvSpPr>
        <p:spPr>
          <a:xfrm>
            <a:off x="679450" y="4714875"/>
            <a:ext cx="5438775" cy="4467225"/>
          </a:xfrm>
          <a:noFill/>
        </p:spPr>
        <p:txBody>
          <a:bodyPr/>
          <a:lstStyle/>
          <a:p>
            <a:endParaRPr lang="it-IT" altLang="it-IT" smtClean="0"/>
          </a:p>
        </p:txBody>
      </p:sp>
    </p:spTree>
    <p:extLst>
      <p:ext uri="{BB962C8B-B14F-4D97-AF65-F5344CB8AC3E}">
        <p14:creationId xmlns:p14="http://schemas.microsoft.com/office/powerpoint/2010/main" val="560147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A7F2E49F-EA4F-4A34-BD97-A4FEC5DA7529}" type="slidenum">
              <a:rPr lang="it-IT" altLang="it-IT"/>
              <a:pPr eaLnBrk="1" hangingPunct="1">
                <a:spcBef>
                  <a:spcPct val="0"/>
                </a:spcBef>
              </a:pPr>
              <a:t>9</a:t>
            </a:fld>
            <a:endParaRPr lang="it-IT" altLang="it-IT"/>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it-IT" altLang="it-IT" smtClean="0">
              <a:latin typeface="Arial" panose="020B0604020202020204" pitchFamily="34" charset="0"/>
            </a:endParaRPr>
          </a:p>
        </p:txBody>
      </p:sp>
    </p:spTree>
    <p:extLst>
      <p:ext uri="{BB962C8B-B14F-4D97-AF65-F5344CB8AC3E}">
        <p14:creationId xmlns:p14="http://schemas.microsoft.com/office/powerpoint/2010/main" val="3697792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FD647F10-A330-4557-9144-C8F29F9DC661}" type="slidenum">
              <a:rPr lang="it-IT" altLang="it-IT"/>
              <a:pPr eaLnBrk="1" hangingPunct="1">
                <a:spcBef>
                  <a:spcPct val="0"/>
                </a:spcBef>
              </a:pPr>
              <a:t>12</a:t>
            </a:fld>
            <a:endParaRPr lang="it-IT" altLang="it-IT"/>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943506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53B28B05-368B-4F78-BFC6-2B3DA21953A8}" type="slidenum">
              <a:rPr lang="it-IT" altLang="it-IT"/>
              <a:pPr eaLnBrk="1" hangingPunct="1">
                <a:spcBef>
                  <a:spcPct val="0"/>
                </a:spcBef>
              </a:pPr>
              <a:t>13</a:t>
            </a:fld>
            <a:endParaRPr lang="it-IT" altLang="it-IT"/>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901804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D9BD04-236B-49DD-99C7-F9D99EC10260}" type="slidenum">
              <a:rPr lang="it-IT" altLang="it-IT"/>
              <a:pPr/>
              <a:t>14</a:t>
            </a:fld>
            <a:endParaRPr lang="it-IT" altLang="it-IT"/>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006218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DCD627-8A2D-4CCC-8D84-12B091A2DC37}" type="slidenum">
              <a:rPr lang="it-IT" altLang="it-IT"/>
              <a:pPr/>
              <a:t>17</a:t>
            </a:fld>
            <a:endParaRPr lang="it-IT" altLang="it-IT"/>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38862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0E20A1-C37B-47E2-82E7-052D647E74F9}" type="slidenum">
              <a:rPr lang="it-IT" altLang="it-IT"/>
              <a:pPr/>
              <a:t>18</a:t>
            </a:fld>
            <a:endParaRPr lang="it-IT" altLang="it-IT"/>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173456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69FEBE4-49E8-46ED-A7DA-679A6BD03A5B}" type="datetimeFigureOut">
              <a:rPr lang="it-IT" smtClean="0"/>
              <a:t>11/10/2018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73431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69FEBE4-49E8-46ED-A7DA-679A6BD03A5B}" type="datetimeFigureOut">
              <a:rPr lang="it-IT" smtClean="0"/>
              <a:t>11/10/2018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2519748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69FEBE4-49E8-46ED-A7DA-679A6BD03A5B}" type="datetimeFigureOut">
              <a:rPr lang="it-IT" smtClean="0"/>
              <a:t>11/10/2018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1083577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69FEBE4-49E8-46ED-A7DA-679A6BD03A5B}" type="datetimeFigureOut">
              <a:rPr lang="it-IT" smtClean="0"/>
              <a:t>11/10/2018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1295442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69FEBE4-49E8-46ED-A7DA-679A6BD03A5B}" type="datetimeFigureOut">
              <a:rPr lang="it-IT" smtClean="0"/>
              <a:t>11/10/2018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1207022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69FEBE4-49E8-46ED-A7DA-679A6BD03A5B}" type="datetimeFigureOut">
              <a:rPr lang="it-IT" smtClean="0"/>
              <a:t>11/10/2018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3832366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69FEBE4-49E8-46ED-A7DA-679A6BD03A5B}" type="datetimeFigureOut">
              <a:rPr lang="it-IT" smtClean="0"/>
              <a:t>11/10/2018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4175083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669FEBE4-49E8-46ED-A7DA-679A6BD03A5B}" type="datetimeFigureOut">
              <a:rPr lang="it-IT" smtClean="0"/>
              <a:t>11/10/2018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3336393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69FEBE4-49E8-46ED-A7DA-679A6BD03A5B}" type="datetimeFigureOut">
              <a:rPr lang="it-IT" smtClean="0"/>
              <a:t>11/10/2018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3797685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69FEBE4-49E8-46ED-A7DA-679A6BD03A5B}" type="datetimeFigureOut">
              <a:rPr lang="it-IT" smtClean="0"/>
              <a:t>11/10/2018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161338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69FEBE4-49E8-46ED-A7DA-679A6BD03A5B}" type="datetimeFigureOut">
              <a:rPr lang="it-IT" smtClean="0"/>
              <a:t>11/10/2018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302FDFC-0DEC-4E64-8787-1F206DC977BA}" type="slidenum">
              <a:rPr lang="it-IT" smtClean="0"/>
              <a:t>‹N›</a:t>
            </a:fld>
            <a:endParaRPr lang="it-IT"/>
          </a:p>
        </p:txBody>
      </p:sp>
    </p:spTree>
    <p:extLst>
      <p:ext uri="{BB962C8B-B14F-4D97-AF65-F5344CB8AC3E}">
        <p14:creationId xmlns:p14="http://schemas.microsoft.com/office/powerpoint/2010/main" val="1427321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FEBE4-49E8-46ED-A7DA-679A6BD03A5B}" type="datetimeFigureOut">
              <a:rPr lang="it-IT" smtClean="0"/>
              <a:t>11/10/2018</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2FDFC-0DEC-4E64-8787-1F206DC977BA}" type="slidenum">
              <a:rPr lang="it-IT" smtClean="0"/>
              <a:t>‹N›</a:t>
            </a:fld>
            <a:endParaRPr lang="it-IT"/>
          </a:p>
        </p:txBody>
      </p:sp>
    </p:spTree>
    <p:extLst>
      <p:ext uri="{BB962C8B-B14F-4D97-AF65-F5344CB8AC3E}">
        <p14:creationId xmlns:p14="http://schemas.microsoft.com/office/powerpoint/2010/main" val="42686322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005588" y="233434"/>
            <a:ext cx="6739943" cy="4801314"/>
          </a:xfrm>
          <a:prstGeom prst="rect">
            <a:avLst/>
          </a:prstGeom>
        </p:spPr>
        <p:txBody>
          <a:bodyPr wrap="square">
            <a:spAutoFit/>
          </a:bodyPr>
          <a:lstStyle/>
          <a:p>
            <a:pPr algn="ctr">
              <a:spcAft>
                <a:spcPts val="0"/>
              </a:spcAft>
            </a:pPr>
            <a:r>
              <a:rPr lang="en-US" sz="3600" i="1" dirty="0" smtClean="0">
                <a:solidFill>
                  <a:schemeClr val="accent1"/>
                </a:solidFill>
                <a:effectLst/>
                <a:latin typeface="Agency FB" panose="020B0503020202020204" pitchFamily="34" charset="0"/>
                <a:ea typeface="Times New Roman" panose="02020603050405020304" pitchFamily="18" charset="0"/>
              </a:rPr>
              <a:t>From the beginning of the Bronze Age to the San </a:t>
            </a:r>
            <a:r>
              <a:rPr lang="en-US" sz="3600" i="1" dirty="0" err="1" smtClean="0">
                <a:solidFill>
                  <a:schemeClr val="accent1"/>
                </a:solidFill>
                <a:effectLst/>
                <a:latin typeface="Agency FB" panose="020B0503020202020204" pitchFamily="34" charset="0"/>
                <a:ea typeface="Times New Roman" panose="02020603050405020304" pitchFamily="18" charset="0"/>
              </a:rPr>
              <a:t>Frediano</a:t>
            </a:r>
            <a:r>
              <a:rPr lang="en-US" sz="3600" i="1" dirty="0" smtClean="0">
                <a:solidFill>
                  <a:schemeClr val="accent1"/>
                </a:solidFill>
                <a:effectLst/>
                <a:latin typeface="Agency FB" panose="020B0503020202020204" pitchFamily="34" charset="0"/>
                <a:ea typeface="Times New Roman" panose="02020603050405020304" pitchFamily="18" charset="0"/>
              </a:rPr>
              <a:t> miracle: hydrological variability of the Northern Tuscany in the last 5000 </a:t>
            </a:r>
            <a:r>
              <a:rPr lang="en-US" sz="3600" i="1" dirty="0" err="1" smtClean="0">
                <a:solidFill>
                  <a:schemeClr val="accent1"/>
                </a:solidFill>
                <a:effectLst/>
                <a:latin typeface="Agency FB" panose="020B0503020202020204" pitchFamily="34" charset="0"/>
                <a:ea typeface="Times New Roman" panose="02020603050405020304" pitchFamily="18" charset="0"/>
              </a:rPr>
              <a:t>cal</a:t>
            </a:r>
            <a:r>
              <a:rPr lang="en-US" sz="3600" i="1" dirty="0" smtClean="0">
                <a:solidFill>
                  <a:schemeClr val="accent1"/>
                </a:solidFill>
                <a:effectLst/>
                <a:latin typeface="Agency FB" panose="020B0503020202020204" pitchFamily="34" charset="0"/>
                <a:ea typeface="Times New Roman" panose="02020603050405020304" pitchFamily="18" charset="0"/>
              </a:rPr>
              <a:t> </a:t>
            </a:r>
            <a:r>
              <a:rPr lang="en-US" sz="3600" i="1" dirty="0" err="1" smtClean="0">
                <a:solidFill>
                  <a:schemeClr val="accent1"/>
                </a:solidFill>
                <a:effectLst/>
                <a:latin typeface="Agency FB" panose="020B0503020202020204" pitchFamily="34" charset="0"/>
                <a:ea typeface="Times New Roman" panose="02020603050405020304" pitchFamily="18" charset="0"/>
              </a:rPr>
              <a:t>ka</a:t>
            </a:r>
            <a:r>
              <a:rPr lang="en-US" sz="3600" i="1" dirty="0" smtClean="0">
                <a:solidFill>
                  <a:schemeClr val="accent1"/>
                </a:solidFill>
                <a:effectLst/>
                <a:latin typeface="Agency FB" panose="020B0503020202020204" pitchFamily="34" charset="0"/>
                <a:ea typeface="Times New Roman" panose="02020603050405020304" pitchFamily="18" charset="0"/>
              </a:rPr>
              <a:t> BP</a:t>
            </a:r>
            <a:endParaRPr lang="it-IT" sz="3600" i="1" dirty="0" smtClean="0">
              <a:solidFill>
                <a:schemeClr val="accent1"/>
              </a:solidFill>
              <a:effectLst/>
              <a:latin typeface="Agency FB" panose="020B0503020202020204" pitchFamily="34" charset="0"/>
              <a:ea typeface="Times New Roman" panose="02020603050405020304" pitchFamily="18" charset="0"/>
            </a:endParaRPr>
          </a:p>
          <a:p>
            <a:pPr>
              <a:spcAft>
                <a:spcPts val="0"/>
              </a:spcAft>
            </a:pPr>
            <a:r>
              <a:rPr lang="en-US" dirty="0" smtClean="0">
                <a:effectLst/>
                <a:latin typeface="Times New Roman" panose="02020603050405020304" pitchFamily="18" charset="0"/>
                <a:ea typeface="Times New Roman" panose="02020603050405020304" pitchFamily="18" charset="0"/>
              </a:rPr>
              <a:t> </a:t>
            </a:r>
            <a:endParaRPr lang="it-IT" dirty="0" smtClean="0">
              <a:effectLst/>
              <a:latin typeface="Times New Roman" panose="02020603050405020304" pitchFamily="18" charset="0"/>
              <a:ea typeface="Times New Roman" panose="02020603050405020304" pitchFamily="18" charset="0"/>
            </a:endParaRPr>
          </a:p>
          <a:p>
            <a:pPr algn="ctr">
              <a:spcAft>
                <a:spcPts val="0"/>
              </a:spcAft>
            </a:pPr>
            <a:r>
              <a:rPr lang="it-IT" sz="2400" dirty="0" smtClean="0">
                <a:effectLst/>
                <a:latin typeface="Agency FB" panose="020B0503020202020204" pitchFamily="34" charset="0"/>
                <a:ea typeface="Times New Roman" panose="02020603050405020304" pitchFamily="18" charset="0"/>
              </a:rPr>
              <a:t>Giovanni Zanchetta</a:t>
            </a:r>
            <a:r>
              <a:rPr lang="it-IT" sz="2400" baseline="30000" dirty="0" smtClean="0">
                <a:effectLst/>
                <a:latin typeface="Agency FB" panose="020B0503020202020204" pitchFamily="34" charset="0"/>
                <a:ea typeface="Times New Roman" panose="02020603050405020304" pitchFamily="18" charset="0"/>
              </a:rPr>
              <a:t>1,2</a:t>
            </a:r>
            <a:r>
              <a:rPr lang="it-IT" sz="2400" dirty="0" smtClean="0">
                <a:effectLst/>
                <a:latin typeface="Agency FB" panose="020B0503020202020204" pitchFamily="34" charset="0"/>
                <a:ea typeface="Times New Roman" panose="02020603050405020304" pitchFamily="18" charset="0"/>
              </a:rPr>
              <a:t>, Monica Bini</a:t>
            </a:r>
            <a:r>
              <a:rPr lang="it-IT" sz="2400" baseline="30000" dirty="0" smtClean="0">
                <a:effectLst/>
                <a:latin typeface="Agency FB" panose="020B0503020202020204" pitchFamily="34" charset="0"/>
                <a:ea typeface="Times New Roman" panose="02020603050405020304" pitchFamily="18" charset="0"/>
              </a:rPr>
              <a:t>1,2</a:t>
            </a:r>
            <a:r>
              <a:rPr lang="it-IT" sz="2400" dirty="0" smtClean="0">
                <a:effectLst/>
                <a:latin typeface="Agency FB" panose="020B0503020202020204" pitchFamily="34" charset="0"/>
                <a:ea typeface="Times New Roman" panose="02020603050405020304" pitchFamily="18" charset="0"/>
              </a:rPr>
              <a:t>, Nicola Vivoli</a:t>
            </a:r>
            <a:r>
              <a:rPr lang="it-IT" sz="2400" baseline="30000" dirty="0" smtClean="0">
                <a:effectLst/>
                <a:latin typeface="Agency FB" panose="020B0503020202020204" pitchFamily="34" charset="0"/>
                <a:ea typeface="Times New Roman" panose="02020603050405020304" pitchFamily="18" charset="0"/>
              </a:rPr>
              <a:t>1</a:t>
            </a:r>
            <a:r>
              <a:rPr lang="it-IT" sz="2400" dirty="0" smtClean="0">
                <a:effectLst/>
                <a:latin typeface="Agency FB" panose="020B0503020202020204" pitchFamily="34" charset="0"/>
                <a:ea typeface="Times New Roman" panose="02020603050405020304" pitchFamily="18" charset="0"/>
              </a:rPr>
              <a:t>, Ilaria Isola</a:t>
            </a:r>
            <a:r>
              <a:rPr lang="it-IT" sz="2400" baseline="30000" dirty="0" smtClean="0">
                <a:effectLst/>
                <a:latin typeface="Agency FB" panose="020B0503020202020204" pitchFamily="34" charset="0"/>
                <a:ea typeface="Times New Roman" panose="02020603050405020304" pitchFamily="18" charset="0"/>
              </a:rPr>
              <a:t>2</a:t>
            </a:r>
            <a:r>
              <a:rPr lang="it-IT" sz="2400" dirty="0" smtClean="0">
                <a:effectLst/>
                <a:latin typeface="Agency FB" panose="020B0503020202020204" pitchFamily="34" charset="0"/>
                <a:ea typeface="Times New Roman" panose="02020603050405020304" pitchFamily="18" charset="0"/>
              </a:rPr>
              <a:t>, Eleonora Regattieri</a:t>
            </a:r>
            <a:r>
              <a:rPr lang="it-IT" sz="2400" baseline="30000" dirty="0" smtClean="0">
                <a:effectLst/>
                <a:latin typeface="Agency FB" panose="020B0503020202020204" pitchFamily="34" charset="0"/>
                <a:ea typeface="Times New Roman" panose="02020603050405020304" pitchFamily="18" charset="0"/>
              </a:rPr>
              <a:t>1,3</a:t>
            </a:r>
            <a:r>
              <a:rPr lang="it-IT" sz="2400" dirty="0" smtClean="0">
                <a:effectLst/>
                <a:latin typeface="Agency FB" panose="020B0503020202020204" pitchFamily="34" charset="0"/>
                <a:ea typeface="Times New Roman" panose="02020603050405020304" pitchFamily="18" charset="0"/>
              </a:rPr>
              <a:t>, Russell N. Drysdale</a:t>
            </a:r>
            <a:r>
              <a:rPr lang="it-IT" sz="2400" baseline="30000" dirty="0" smtClean="0">
                <a:effectLst/>
                <a:latin typeface="Agency FB" panose="020B0503020202020204" pitchFamily="34" charset="0"/>
                <a:ea typeface="Times New Roman" panose="02020603050405020304" pitchFamily="18" charset="0"/>
              </a:rPr>
              <a:t>4</a:t>
            </a:r>
            <a:r>
              <a:rPr lang="it-IT" sz="2400" dirty="0" smtClean="0">
                <a:effectLst/>
                <a:latin typeface="Agency FB" panose="020B0503020202020204" pitchFamily="34" charset="0"/>
                <a:ea typeface="Times New Roman" panose="02020603050405020304" pitchFamily="18" charset="0"/>
              </a:rPr>
              <a:t>, Petra Bajo</a:t>
            </a:r>
            <a:r>
              <a:rPr lang="it-IT" sz="2400" baseline="30000" dirty="0" smtClean="0">
                <a:effectLst/>
                <a:latin typeface="Agency FB" panose="020B0503020202020204" pitchFamily="34" charset="0"/>
                <a:ea typeface="Times New Roman" panose="02020603050405020304" pitchFamily="18" charset="0"/>
              </a:rPr>
              <a:t>4</a:t>
            </a:r>
            <a:r>
              <a:rPr lang="it-IT" sz="2400" dirty="0" smtClean="0">
                <a:effectLst/>
                <a:latin typeface="Agency FB" panose="020B0503020202020204" pitchFamily="34" charset="0"/>
                <a:ea typeface="Times New Roman" panose="02020603050405020304" pitchFamily="18" charset="0"/>
              </a:rPr>
              <a:t>, John Hellstrom</a:t>
            </a:r>
            <a:r>
              <a:rPr lang="it-IT" sz="2400" baseline="30000" dirty="0" smtClean="0">
                <a:effectLst/>
                <a:latin typeface="Agency FB" panose="020B0503020202020204" pitchFamily="34" charset="0"/>
                <a:ea typeface="Times New Roman" panose="02020603050405020304" pitchFamily="18" charset="0"/>
              </a:rPr>
              <a:t>4</a:t>
            </a:r>
            <a:endParaRPr lang="it-IT" sz="2400" dirty="0" smtClean="0">
              <a:effectLst/>
              <a:latin typeface="Agency FB" panose="020B0503020202020204" pitchFamily="34" charset="0"/>
              <a:ea typeface="Times New Roman" panose="02020603050405020304" pitchFamily="18" charset="0"/>
            </a:endParaRPr>
          </a:p>
          <a:p>
            <a:pPr algn="ctr">
              <a:spcAft>
                <a:spcPts val="0"/>
              </a:spcAft>
            </a:pPr>
            <a:r>
              <a:rPr lang="it-IT" sz="2400" dirty="0" smtClean="0">
                <a:effectLst/>
                <a:latin typeface="Agency FB" panose="020B0503020202020204" pitchFamily="34" charset="0"/>
                <a:ea typeface="Times New Roman" panose="02020603050405020304" pitchFamily="18" charset="0"/>
              </a:rPr>
              <a:t> </a:t>
            </a:r>
          </a:p>
          <a:p>
            <a:pPr algn="ctr">
              <a:spcAft>
                <a:spcPts val="0"/>
              </a:spcAft>
            </a:pPr>
            <a:r>
              <a:rPr lang="en-US" sz="2400" baseline="30000" dirty="0" smtClean="0">
                <a:effectLst/>
                <a:latin typeface="Agency FB" panose="020B0503020202020204" pitchFamily="34" charset="0"/>
                <a:ea typeface="Times New Roman" panose="02020603050405020304" pitchFamily="18" charset="0"/>
              </a:rPr>
              <a:t>1</a:t>
            </a:r>
            <a:r>
              <a:rPr lang="en-US" sz="2400" dirty="0" smtClean="0">
                <a:effectLst/>
                <a:latin typeface="Agency FB" panose="020B0503020202020204" pitchFamily="34" charset="0"/>
                <a:ea typeface="Times New Roman" panose="02020603050405020304" pitchFamily="18" charset="0"/>
              </a:rPr>
              <a:t>University of Pisa, </a:t>
            </a:r>
            <a:r>
              <a:rPr lang="en-US" sz="2400" baseline="30000" dirty="0" smtClean="0">
                <a:effectLst/>
                <a:latin typeface="Agency FB" panose="020B0503020202020204" pitchFamily="34" charset="0"/>
                <a:ea typeface="Times New Roman" panose="02020603050405020304" pitchFamily="18" charset="0"/>
              </a:rPr>
              <a:t>2</a:t>
            </a:r>
            <a:r>
              <a:rPr lang="en-US" sz="2400" dirty="0" smtClean="0">
                <a:effectLst/>
                <a:latin typeface="Agency FB" panose="020B0503020202020204" pitchFamily="34" charset="0"/>
                <a:ea typeface="Times New Roman" panose="02020603050405020304" pitchFamily="18" charset="0"/>
              </a:rPr>
              <a:t>INGV, Rome, </a:t>
            </a:r>
            <a:r>
              <a:rPr lang="en-US" sz="2400" baseline="30000" dirty="0" smtClean="0">
                <a:effectLst/>
                <a:latin typeface="Agency FB" panose="020B0503020202020204" pitchFamily="34" charset="0"/>
                <a:ea typeface="Times New Roman" panose="02020603050405020304" pitchFamily="18" charset="0"/>
              </a:rPr>
              <a:t>3</a:t>
            </a:r>
            <a:r>
              <a:rPr lang="en-US" sz="2400" dirty="0" smtClean="0">
                <a:effectLst/>
                <a:latin typeface="Agency FB" panose="020B0503020202020204" pitchFamily="34" charset="0"/>
                <a:ea typeface="Times New Roman" panose="02020603050405020304" pitchFamily="18" charset="0"/>
              </a:rPr>
              <a:t>IGG-CNR, Pisa, </a:t>
            </a:r>
            <a:r>
              <a:rPr lang="en-US" sz="2400" baseline="30000" dirty="0" smtClean="0">
                <a:effectLst/>
                <a:latin typeface="Agency FB" panose="020B0503020202020204" pitchFamily="34" charset="0"/>
                <a:ea typeface="Times New Roman" panose="02020603050405020304" pitchFamily="18" charset="0"/>
              </a:rPr>
              <a:t>4</a:t>
            </a:r>
            <a:r>
              <a:rPr lang="en-US" sz="2400" dirty="0" smtClean="0">
                <a:effectLst/>
                <a:latin typeface="Agency FB" panose="020B0503020202020204" pitchFamily="34" charset="0"/>
                <a:ea typeface="Times New Roman" panose="02020603050405020304" pitchFamily="18" charset="0"/>
              </a:rPr>
              <a:t>University of Melbourne</a:t>
            </a:r>
            <a:endParaRPr lang="it-IT" sz="2400" dirty="0">
              <a:effectLst/>
              <a:latin typeface="Agency FB" panose="020B0503020202020204" pitchFamily="34" charset="0"/>
              <a:ea typeface="Times New Roman" panose="02020603050405020304" pitchFamily="18" charset="0"/>
            </a:endParaRPr>
          </a:p>
        </p:txBody>
      </p:sp>
      <p:pic>
        <p:nvPicPr>
          <p:cNvPr id="3074" name="Picture 2" descr="http://www.sanfrediano.org/sf/2/img/gallery/sanfredia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460" y="141746"/>
            <a:ext cx="4154913" cy="6418721"/>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p:cNvSpPr/>
          <p:nvPr/>
        </p:nvSpPr>
        <p:spPr>
          <a:xfrm>
            <a:off x="5005588" y="5991202"/>
            <a:ext cx="6868733" cy="523220"/>
          </a:xfrm>
          <a:prstGeom prst="rect">
            <a:avLst/>
          </a:prstGeom>
        </p:spPr>
        <p:txBody>
          <a:bodyPr wrap="square">
            <a:spAutoFit/>
          </a:bodyPr>
          <a:lstStyle/>
          <a:p>
            <a:pPr algn="just"/>
            <a:r>
              <a:rPr lang="en-US" sz="1400" dirty="0" err="1" smtClean="0">
                <a:solidFill>
                  <a:srgbClr val="000000"/>
                </a:solidFill>
                <a:effectLst/>
                <a:latin typeface="Agency FB" panose="020B0503020202020204" pitchFamily="34" charset="0"/>
                <a:ea typeface="Calibri" panose="020F0502020204030204" pitchFamily="34" charset="0"/>
              </a:rPr>
              <a:t>Dati</a:t>
            </a:r>
            <a:r>
              <a:rPr lang="en-US" sz="1400" dirty="0" smtClean="0">
                <a:solidFill>
                  <a:srgbClr val="000000"/>
                </a:solidFill>
                <a:effectLst/>
                <a:latin typeface="Agency FB" panose="020B0503020202020204" pitchFamily="34" charset="0"/>
                <a:ea typeface="Calibri" panose="020F0502020204030204" pitchFamily="34" charset="0"/>
              </a:rPr>
              <a:t> </a:t>
            </a:r>
            <a:r>
              <a:rPr lang="en-US" sz="1400" dirty="0" err="1" smtClean="0">
                <a:solidFill>
                  <a:srgbClr val="000000"/>
                </a:solidFill>
                <a:effectLst/>
                <a:latin typeface="Agency FB" panose="020B0503020202020204" pitchFamily="34" charset="0"/>
                <a:ea typeface="Calibri" panose="020F0502020204030204" pitchFamily="34" charset="0"/>
              </a:rPr>
              <a:t>prodotti</a:t>
            </a:r>
            <a:r>
              <a:rPr lang="en-US" sz="1400" dirty="0" smtClean="0">
                <a:solidFill>
                  <a:srgbClr val="000000"/>
                </a:solidFill>
                <a:effectLst/>
                <a:latin typeface="Agency FB" panose="020B0503020202020204" pitchFamily="34" charset="0"/>
                <a:ea typeface="Calibri" panose="020F0502020204030204" pitchFamily="34" charset="0"/>
              </a:rPr>
              <a:t> </a:t>
            </a:r>
            <a:r>
              <a:rPr lang="en-US" sz="1400" dirty="0" err="1" smtClean="0">
                <a:solidFill>
                  <a:srgbClr val="000000"/>
                </a:solidFill>
                <a:effectLst/>
                <a:latin typeface="Agency FB" panose="020B0503020202020204" pitchFamily="34" charset="0"/>
                <a:ea typeface="Calibri" panose="020F0502020204030204" pitchFamily="34" charset="0"/>
              </a:rPr>
              <a:t>all’interno</a:t>
            </a:r>
            <a:r>
              <a:rPr lang="en-US" sz="1400" dirty="0" smtClean="0">
                <a:solidFill>
                  <a:srgbClr val="000000"/>
                </a:solidFill>
                <a:effectLst/>
                <a:latin typeface="Agency FB" panose="020B0503020202020204" pitchFamily="34" charset="0"/>
                <a:ea typeface="Calibri" panose="020F0502020204030204" pitchFamily="34" charset="0"/>
              </a:rPr>
              <a:t> del </a:t>
            </a:r>
            <a:r>
              <a:rPr lang="en-US" sz="1400" dirty="0" err="1" smtClean="0">
                <a:solidFill>
                  <a:srgbClr val="000000"/>
                </a:solidFill>
                <a:effectLst/>
                <a:latin typeface="Agency FB" panose="020B0503020202020204" pitchFamily="34" charset="0"/>
                <a:ea typeface="Calibri" panose="020F0502020204030204" pitchFamily="34" charset="0"/>
              </a:rPr>
              <a:t>progetto</a:t>
            </a:r>
            <a:r>
              <a:rPr lang="en-US" sz="1400" dirty="0" smtClean="0">
                <a:solidFill>
                  <a:srgbClr val="000000"/>
                </a:solidFill>
                <a:effectLst/>
                <a:latin typeface="Agency FB" panose="020B0503020202020204" pitchFamily="34" charset="0"/>
                <a:ea typeface="Calibri" panose="020F0502020204030204" pitchFamily="34" charset="0"/>
              </a:rPr>
              <a:t>: ”Climate and alluvial events in Versilia: integration of </a:t>
            </a:r>
            <a:r>
              <a:rPr lang="en-US" sz="1400" dirty="0" err="1" smtClean="0">
                <a:solidFill>
                  <a:srgbClr val="000000"/>
                </a:solidFill>
                <a:effectLst/>
                <a:latin typeface="Agency FB" panose="020B0503020202020204" pitchFamily="34" charset="0"/>
                <a:ea typeface="Calibri" panose="020F0502020204030204" pitchFamily="34" charset="0"/>
              </a:rPr>
              <a:t>Geoarcheological</a:t>
            </a:r>
            <a:r>
              <a:rPr lang="en-US" sz="1400" dirty="0" smtClean="0">
                <a:solidFill>
                  <a:srgbClr val="000000"/>
                </a:solidFill>
                <a:effectLst/>
                <a:latin typeface="Agency FB" panose="020B0503020202020204" pitchFamily="34" charset="0"/>
                <a:ea typeface="Calibri" panose="020F0502020204030204" pitchFamily="34" charset="0"/>
              </a:rPr>
              <a:t>, Geomorphological, Geochemical data and numerical simulations” (Leader M. Bini)</a:t>
            </a:r>
            <a:endParaRPr lang="it-IT" sz="1400" dirty="0">
              <a:latin typeface="Agency FB" panose="020B0503020202020204" pitchFamily="34" charset="0"/>
            </a:endParaRPr>
          </a:p>
        </p:txBody>
      </p:sp>
    </p:spTree>
    <p:extLst>
      <p:ext uri="{BB962C8B-B14F-4D97-AF65-F5344CB8AC3E}">
        <p14:creationId xmlns:p14="http://schemas.microsoft.com/office/powerpoint/2010/main" val="23410586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Zhorniak_et_al_Fig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2924" y="211145"/>
            <a:ext cx="7672085" cy="6410834"/>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611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p:nvPr/>
        </p:nvPicPr>
        <p:blipFill>
          <a:blip r:embed="rId2" cstate="print">
            <a:extLst>
              <a:ext uri="{28A0092B-C50C-407E-A947-70E740481C1C}">
                <a14:useLocalDpi xmlns:a14="http://schemas.microsoft.com/office/drawing/2010/main" val="0"/>
              </a:ext>
            </a:extLst>
          </a:blip>
          <a:stretch>
            <a:fillRect/>
          </a:stretch>
        </p:blipFill>
        <p:spPr>
          <a:xfrm>
            <a:off x="208328" y="913935"/>
            <a:ext cx="7613309" cy="5233647"/>
          </a:xfrm>
          <a:prstGeom prst="rect">
            <a:avLst/>
          </a:prstGeom>
        </p:spPr>
      </p:pic>
      <p:sp>
        <p:nvSpPr>
          <p:cNvPr id="5" name="Rettangolo 4"/>
          <p:cNvSpPr/>
          <p:nvPr/>
        </p:nvSpPr>
        <p:spPr>
          <a:xfrm>
            <a:off x="8309317" y="2015086"/>
            <a:ext cx="3282461" cy="3031343"/>
          </a:xfrm>
          <a:prstGeom prst="rect">
            <a:avLst/>
          </a:prstGeom>
        </p:spPr>
        <p:txBody>
          <a:bodyPr wrap="square">
            <a:spAutoFit/>
          </a:bodyPr>
          <a:lstStyle/>
          <a:p>
            <a:pPr algn="just">
              <a:lnSpc>
                <a:spcPct val="107000"/>
              </a:lnSpc>
              <a:spcAft>
                <a:spcPts val="0"/>
              </a:spcAft>
            </a:pPr>
            <a:r>
              <a:rPr lang="en-US" dirty="0" smtClean="0">
                <a:solidFill>
                  <a:schemeClr val="accent5"/>
                </a:solidFill>
                <a:effectLst/>
                <a:latin typeface="Agency FB" panose="020B0503020202020204" pitchFamily="34" charset="0"/>
                <a:ea typeface="Calibri" panose="020F0502020204030204" pitchFamily="34" charset="0"/>
                <a:cs typeface="Arial" panose="020B0604020202020204" pitchFamily="34" charset="0"/>
              </a:rPr>
              <a:t>The figure shows the density track of winter storms according to ERA-interim 1989–2009. Numerical values (number of cyclones/deg2) represent the average spatial density of cyclone centers in the winter season. Only cyclones with a minimum of 1 day duration and 5 </a:t>
            </a:r>
            <a:r>
              <a:rPr lang="en-US" dirty="0" err="1" smtClean="0">
                <a:solidFill>
                  <a:schemeClr val="accent5"/>
                </a:solidFill>
                <a:effectLst/>
                <a:latin typeface="Agency FB" panose="020B0503020202020204" pitchFamily="34" charset="0"/>
                <a:ea typeface="Calibri" panose="020F0502020204030204" pitchFamily="34" charset="0"/>
                <a:cs typeface="Arial" panose="020B0604020202020204" pitchFamily="34" charset="0"/>
              </a:rPr>
              <a:t>hPa</a:t>
            </a:r>
            <a:r>
              <a:rPr lang="en-US" dirty="0" smtClean="0">
                <a:solidFill>
                  <a:schemeClr val="accent5"/>
                </a:solidFill>
                <a:effectLst/>
                <a:latin typeface="Agency FB" panose="020B0503020202020204" pitchFamily="34" charset="0"/>
                <a:ea typeface="Calibri" panose="020F0502020204030204" pitchFamily="34" charset="0"/>
                <a:cs typeface="Arial" panose="020B0604020202020204" pitchFamily="34" charset="0"/>
              </a:rPr>
              <a:t> depth with respect to the background are included (modified after </a:t>
            </a:r>
            <a:r>
              <a:rPr lang="en-US" dirty="0" err="1" smtClean="0">
                <a:solidFill>
                  <a:schemeClr val="accent5"/>
                </a:solidFill>
                <a:effectLst/>
                <a:latin typeface="Agency FB" panose="020B0503020202020204" pitchFamily="34" charset="0"/>
                <a:ea typeface="Calibri" panose="020F0502020204030204" pitchFamily="34" charset="0"/>
                <a:cs typeface="Arial" panose="020B0604020202020204" pitchFamily="34" charset="0"/>
              </a:rPr>
              <a:t>Lionello</a:t>
            </a:r>
            <a:r>
              <a:rPr lang="en-US" dirty="0" smtClean="0">
                <a:solidFill>
                  <a:schemeClr val="accent5"/>
                </a:solidFill>
                <a:effectLst/>
                <a:latin typeface="Agency FB" panose="020B0503020202020204" pitchFamily="34" charset="0"/>
                <a:ea typeface="Calibri" panose="020F0502020204030204" pitchFamily="34" charset="0"/>
                <a:cs typeface="Arial" panose="020B0604020202020204" pitchFamily="34" charset="0"/>
              </a:rPr>
              <a:t> et al., 2012, by Isola et al., 2018).</a:t>
            </a:r>
            <a:endParaRPr lang="it-IT" sz="1600" dirty="0">
              <a:solidFill>
                <a:schemeClr val="accent5"/>
              </a:solidFill>
              <a:effectLst/>
              <a:latin typeface="Agency FB" panose="020B0503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088406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2"/>
          <p:cNvGrpSpPr>
            <a:grpSpLocks/>
          </p:cNvGrpSpPr>
          <p:nvPr/>
        </p:nvGrpSpPr>
        <p:grpSpPr bwMode="auto">
          <a:xfrm>
            <a:off x="2424113" y="404813"/>
            <a:ext cx="7454900" cy="6172200"/>
            <a:chOff x="567" y="255"/>
            <a:chExt cx="4696" cy="3888"/>
          </a:xfrm>
        </p:grpSpPr>
        <p:grpSp>
          <p:nvGrpSpPr>
            <p:cNvPr id="11267" name="Group 10"/>
            <p:cNvGrpSpPr>
              <a:grpSpLocks/>
            </p:cNvGrpSpPr>
            <p:nvPr/>
          </p:nvGrpSpPr>
          <p:grpSpPr bwMode="auto">
            <a:xfrm>
              <a:off x="567" y="255"/>
              <a:ext cx="4696" cy="3888"/>
              <a:chOff x="567" y="255"/>
              <a:chExt cx="4696" cy="3888"/>
            </a:xfrm>
          </p:grpSpPr>
          <p:grpSp>
            <p:nvGrpSpPr>
              <p:cNvPr id="11269" name="Group 7"/>
              <p:cNvGrpSpPr>
                <a:grpSpLocks/>
              </p:cNvGrpSpPr>
              <p:nvPr/>
            </p:nvGrpSpPr>
            <p:grpSpPr bwMode="auto">
              <a:xfrm>
                <a:off x="567" y="255"/>
                <a:ext cx="4696" cy="3888"/>
                <a:chOff x="567" y="255"/>
                <a:chExt cx="4696" cy="3888"/>
              </a:xfrm>
            </p:grpSpPr>
            <p:grpSp>
              <p:nvGrpSpPr>
                <p:cNvPr id="11271" name="Group 6"/>
                <p:cNvGrpSpPr>
                  <a:grpSpLocks/>
                </p:cNvGrpSpPr>
                <p:nvPr/>
              </p:nvGrpSpPr>
              <p:grpSpPr bwMode="auto">
                <a:xfrm>
                  <a:off x="567" y="255"/>
                  <a:ext cx="4696" cy="3888"/>
                  <a:chOff x="567" y="255"/>
                  <a:chExt cx="4696" cy="3888"/>
                </a:xfrm>
              </p:grpSpPr>
              <p:sp>
                <p:nvSpPr>
                  <p:cNvPr id="11273" name="AutoShape 2"/>
                  <p:cNvSpPr>
                    <a:spLocks noChangeArrowheads="1"/>
                  </p:cNvSpPr>
                  <p:nvPr/>
                </p:nvSpPr>
                <p:spPr bwMode="auto">
                  <a:xfrm>
                    <a:off x="567" y="255"/>
                    <a:ext cx="4696" cy="3888"/>
                  </a:xfrm>
                  <a:prstGeom prst="roundRect">
                    <a:avLst>
                      <a:gd name="adj" fmla="val 7611"/>
                    </a:avLst>
                  </a:prstGeom>
                  <a:solidFill>
                    <a:schemeClr val="bg1"/>
                  </a:solidFill>
                  <a:ln w="9525">
                    <a:solidFill>
                      <a:schemeClr val="tx1"/>
                    </a:solidFill>
                    <a:round/>
                    <a:headEnd/>
                    <a:tailEnd/>
                  </a:ln>
                  <a:effectLst>
                    <a:outerShdw dist="35921" dir="2700000" algn="ctr" rotWithShape="0">
                      <a:srgbClr val="808080">
                        <a:alpha val="75000"/>
                      </a:srgb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DE" altLang="it-IT" sz="2400">
                      <a:latin typeface="Times" panose="02020603050405020304" pitchFamily="18" charset="0"/>
                    </a:endParaRPr>
                  </a:p>
                </p:txBody>
              </p:sp>
              <p:pic>
                <p:nvPicPr>
                  <p:cNvPr id="11274" name="Picture 4" descr="NA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 y="624"/>
                    <a:ext cx="3294" cy="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2" name="Text Box 3"/>
                <p:cNvSpPr txBox="1">
                  <a:spLocks noChangeArrowheads="1"/>
                </p:cNvSpPr>
                <p:nvPr/>
              </p:nvSpPr>
              <p:spPr bwMode="auto">
                <a:xfrm>
                  <a:off x="884" y="482"/>
                  <a:ext cx="552"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it-IT" sz="1600" b="1"/>
                    <a:t>NAO + </a:t>
                  </a:r>
                </a:p>
              </p:txBody>
            </p:sp>
          </p:grpSp>
          <p:sp>
            <p:nvSpPr>
              <p:cNvPr id="11270" name="Freeform 8"/>
              <p:cNvSpPr>
                <a:spLocks/>
              </p:cNvSpPr>
              <p:nvPr/>
            </p:nvSpPr>
            <p:spPr bwMode="auto">
              <a:xfrm>
                <a:off x="3651" y="1933"/>
                <a:ext cx="454" cy="408"/>
              </a:xfrm>
              <a:custGeom>
                <a:avLst/>
                <a:gdLst>
                  <a:gd name="T0" fmla="*/ 0 w 454"/>
                  <a:gd name="T1" fmla="*/ 318 h 408"/>
                  <a:gd name="T2" fmla="*/ 182 w 454"/>
                  <a:gd name="T3" fmla="*/ 182 h 408"/>
                  <a:gd name="T4" fmla="*/ 272 w 454"/>
                  <a:gd name="T5" fmla="*/ 46 h 408"/>
                  <a:gd name="T6" fmla="*/ 408 w 454"/>
                  <a:gd name="T7" fmla="*/ 0 h 408"/>
                  <a:gd name="T8" fmla="*/ 454 w 454"/>
                  <a:gd name="T9" fmla="*/ 46 h 408"/>
                  <a:gd name="T10" fmla="*/ 454 w 454"/>
                  <a:gd name="T11" fmla="*/ 136 h 408"/>
                  <a:gd name="T12" fmla="*/ 363 w 454"/>
                  <a:gd name="T13" fmla="*/ 272 h 408"/>
                  <a:gd name="T14" fmla="*/ 272 w 454"/>
                  <a:gd name="T15" fmla="*/ 363 h 408"/>
                  <a:gd name="T16" fmla="*/ 182 w 454"/>
                  <a:gd name="T17" fmla="*/ 408 h 408"/>
                  <a:gd name="T18" fmla="*/ 91 w 454"/>
                  <a:gd name="T19" fmla="*/ 408 h 408"/>
                  <a:gd name="T20" fmla="*/ 0 w 454"/>
                  <a:gd name="T21" fmla="*/ 408 h 408"/>
                  <a:gd name="T22" fmla="*/ 0 w 454"/>
                  <a:gd name="T23" fmla="*/ 318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4" h="408">
                    <a:moveTo>
                      <a:pt x="0" y="318"/>
                    </a:moveTo>
                    <a:lnTo>
                      <a:pt x="182" y="182"/>
                    </a:lnTo>
                    <a:lnTo>
                      <a:pt x="272" y="46"/>
                    </a:lnTo>
                    <a:lnTo>
                      <a:pt x="408" y="0"/>
                    </a:lnTo>
                    <a:lnTo>
                      <a:pt x="454" y="46"/>
                    </a:lnTo>
                    <a:lnTo>
                      <a:pt x="454" y="136"/>
                    </a:lnTo>
                    <a:lnTo>
                      <a:pt x="363" y="272"/>
                    </a:lnTo>
                    <a:lnTo>
                      <a:pt x="272" y="363"/>
                    </a:lnTo>
                    <a:lnTo>
                      <a:pt x="182" y="408"/>
                    </a:lnTo>
                    <a:lnTo>
                      <a:pt x="91" y="408"/>
                    </a:lnTo>
                    <a:lnTo>
                      <a:pt x="0" y="408"/>
                    </a:lnTo>
                    <a:lnTo>
                      <a:pt x="0" y="318"/>
                    </a:lnTo>
                    <a:close/>
                  </a:path>
                </a:pathLst>
              </a:custGeom>
              <a:solidFill>
                <a:schemeClr val="accent2">
                  <a:alpha val="21960"/>
                </a:schemeClr>
              </a:solidFill>
              <a:ln w="15875" cap="rnd">
                <a:solidFill>
                  <a:schemeClr val="accent2"/>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1268" name="Text Box 11"/>
            <p:cNvSpPr txBox="1">
              <a:spLocks noChangeArrowheads="1"/>
            </p:cNvSpPr>
            <p:nvPr/>
          </p:nvSpPr>
          <p:spPr bwMode="auto">
            <a:xfrm>
              <a:off x="3742" y="2115"/>
              <a:ext cx="27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IT" sz="1200" b="1"/>
                <a:t>wet</a:t>
              </a:r>
            </a:p>
          </p:txBody>
        </p:sp>
      </p:grpSp>
    </p:spTree>
    <p:extLst>
      <p:ext uri="{BB962C8B-B14F-4D97-AF65-F5344CB8AC3E}">
        <p14:creationId xmlns:p14="http://schemas.microsoft.com/office/powerpoint/2010/main" val="23652579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2497138" y="461963"/>
            <a:ext cx="7454900" cy="6172200"/>
          </a:xfrm>
          <a:prstGeom prst="roundRect">
            <a:avLst>
              <a:gd name="adj" fmla="val 7611"/>
            </a:avLst>
          </a:prstGeom>
          <a:solidFill>
            <a:schemeClr val="bg1"/>
          </a:solidFill>
          <a:ln w="9525">
            <a:solidFill>
              <a:schemeClr val="tx1"/>
            </a:solidFill>
            <a:round/>
            <a:headEnd/>
            <a:tailEnd/>
          </a:ln>
          <a:effectLst>
            <a:outerShdw dist="35921" dir="2700000" algn="ctr" rotWithShape="0">
              <a:srgbClr val="808080">
                <a:alpha val="75000"/>
              </a:srgbClr>
            </a:outerShdw>
          </a:effec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de-DE" altLang="it-IT" sz="2400">
              <a:latin typeface="Times" panose="02020603050405020304" pitchFamily="18" charset="0"/>
            </a:endParaRPr>
          </a:p>
        </p:txBody>
      </p:sp>
      <p:grpSp>
        <p:nvGrpSpPr>
          <p:cNvPr id="12291" name="Group 7"/>
          <p:cNvGrpSpPr>
            <a:grpSpLocks/>
          </p:cNvGrpSpPr>
          <p:nvPr/>
        </p:nvGrpSpPr>
        <p:grpSpPr bwMode="auto">
          <a:xfrm>
            <a:off x="3459163" y="1125539"/>
            <a:ext cx="5224462" cy="5235575"/>
            <a:chOff x="1219" y="709"/>
            <a:chExt cx="3291" cy="3298"/>
          </a:xfrm>
        </p:grpSpPr>
        <p:pic>
          <p:nvPicPr>
            <p:cNvPr id="12294" name="Picture 4" descr="NA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 y="709"/>
              <a:ext cx="3291" cy="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Freeform 6"/>
            <p:cNvSpPr>
              <a:spLocks/>
            </p:cNvSpPr>
            <p:nvPr/>
          </p:nvSpPr>
          <p:spPr bwMode="auto">
            <a:xfrm>
              <a:off x="3606" y="2024"/>
              <a:ext cx="454" cy="408"/>
            </a:xfrm>
            <a:custGeom>
              <a:avLst/>
              <a:gdLst>
                <a:gd name="T0" fmla="*/ 0 w 454"/>
                <a:gd name="T1" fmla="*/ 318 h 408"/>
                <a:gd name="T2" fmla="*/ 182 w 454"/>
                <a:gd name="T3" fmla="*/ 182 h 408"/>
                <a:gd name="T4" fmla="*/ 272 w 454"/>
                <a:gd name="T5" fmla="*/ 46 h 408"/>
                <a:gd name="T6" fmla="*/ 408 w 454"/>
                <a:gd name="T7" fmla="*/ 0 h 408"/>
                <a:gd name="T8" fmla="*/ 454 w 454"/>
                <a:gd name="T9" fmla="*/ 46 h 408"/>
                <a:gd name="T10" fmla="*/ 454 w 454"/>
                <a:gd name="T11" fmla="*/ 136 h 408"/>
                <a:gd name="T12" fmla="*/ 363 w 454"/>
                <a:gd name="T13" fmla="*/ 272 h 408"/>
                <a:gd name="T14" fmla="*/ 272 w 454"/>
                <a:gd name="T15" fmla="*/ 363 h 408"/>
                <a:gd name="T16" fmla="*/ 182 w 454"/>
                <a:gd name="T17" fmla="*/ 408 h 408"/>
                <a:gd name="T18" fmla="*/ 91 w 454"/>
                <a:gd name="T19" fmla="*/ 408 h 408"/>
                <a:gd name="T20" fmla="*/ 0 w 454"/>
                <a:gd name="T21" fmla="*/ 408 h 408"/>
                <a:gd name="T22" fmla="*/ 0 w 454"/>
                <a:gd name="T23" fmla="*/ 318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54" h="408">
                  <a:moveTo>
                    <a:pt x="0" y="318"/>
                  </a:moveTo>
                  <a:lnTo>
                    <a:pt x="182" y="182"/>
                  </a:lnTo>
                  <a:lnTo>
                    <a:pt x="272" y="46"/>
                  </a:lnTo>
                  <a:lnTo>
                    <a:pt x="408" y="0"/>
                  </a:lnTo>
                  <a:lnTo>
                    <a:pt x="454" y="46"/>
                  </a:lnTo>
                  <a:lnTo>
                    <a:pt x="454" y="136"/>
                  </a:lnTo>
                  <a:lnTo>
                    <a:pt x="363" y="272"/>
                  </a:lnTo>
                  <a:lnTo>
                    <a:pt x="272" y="363"/>
                  </a:lnTo>
                  <a:lnTo>
                    <a:pt x="182" y="408"/>
                  </a:lnTo>
                  <a:lnTo>
                    <a:pt x="91" y="408"/>
                  </a:lnTo>
                  <a:lnTo>
                    <a:pt x="0" y="408"/>
                  </a:lnTo>
                  <a:lnTo>
                    <a:pt x="0" y="318"/>
                  </a:lnTo>
                  <a:close/>
                </a:path>
              </a:pathLst>
            </a:custGeom>
            <a:solidFill>
              <a:srgbClr val="FFCC00">
                <a:alpha val="21960"/>
              </a:srgbClr>
            </a:solidFill>
            <a:ln w="15875" cap="rnd">
              <a:solidFill>
                <a:srgbClr val="FFCC00"/>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12292" name="Text Box 9"/>
          <p:cNvSpPr txBox="1">
            <a:spLocks noChangeArrowheads="1"/>
          </p:cNvSpPr>
          <p:nvPr/>
        </p:nvSpPr>
        <p:spPr bwMode="auto">
          <a:xfrm>
            <a:off x="7464425" y="3429000"/>
            <a:ext cx="4206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200" b="1"/>
              <a:t>dry</a:t>
            </a:r>
          </a:p>
        </p:txBody>
      </p:sp>
      <p:sp>
        <p:nvSpPr>
          <p:cNvPr id="12293" name="Text Box 3"/>
          <p:cNvSpPr txBox="1">
            <a:spLocks noChangeArrowheads="1"/>
          </p:cNvSpPr>
          <p:nvPr/>
        </p:nvSpPr>
        <p:spPr bwMode="auto">
          <a:xfrm>
            <a:off x="2674939" y="1292225"/>
            <a:ext cx="82426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it-IT" sz="1600" b="1"/>
              <a:t>NAO - </a:t>
            </a:r>
          </a:p>
        </p:txBody>
      </p:sp>
    </p:spTree>
    <p:extLst>
      <p:ext uri="{BB962C8B-B14F-4D97-AF65-F5344CB8AC3E}">
        <p14:creationId xmlns:p14="http://schemas.microsoft.com/office/powerpoint/2010/main" val="733835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22" name="Picture 10" descr="pl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2802" y="343779"/>
            <a:ext cx="4392613" cy="2611438"/>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4523" name="Text Box 11"/>
          <p:cNvSpPr txBox="1">
            <a:spLocks noChangeArrowheads="1"/>
          </p:cNvSpPr>
          <p:nvPr/>
        </p:nvSpPr>
        <p:spPr bwMode="auto">
          <a:xfrm>
            <a:off x="2348657" y="620714"/>
            <a:ext cx="293221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2400" dirty="0">
                <a:solidFill>
                  <a:srgbClr val="FF0000"/>
                </a:solidFill>
                <a:latin typeface="Agency FB" panose="020B0503020202020204" pitchFamily="34" charset="0"/>
              </a:rPr>
              <a:t>ANTRO DEL CORCHIA CAVE:</a:t>
            </a:r>
          </a:p>
          <a:p>
            <a:pPr algn="ctr"/>
            <a:r>
              <a:rPr lang="it-IT" altLang="it-IT" sz="2400" dirty="0">
                <a:solidFill>
                  <a:srgbClr val="FF0000"/>
                </a:solidFill>
                <a:latin typeface="Agency FB" panose="020B0503020202020204" pitchFamily="34" charset="0"/>
              </a:rPr>
              <a:t>The “Galleria delle Stalattiti”</a:t>
            </a:r>
          </a:p>
          <a:p>
            <a:pPr algn="ctr"/>
            <a:r>
              <a:rPr lang="it-IT" altLang="it-IT" sz="2400" dirty="0">
                <a:solidFill>
                  <a:srgbClr val="FF0000"/>
                </a:solidFill>
                <a:latin typeface="Agency FB" panose="020B0503020202020204" pitchFamily="34" charset="0"/>
              </a:rPr>
              <a:t>Stalagmite </a:t>
            </a:r>
            <a:r>
              <a:rPr lang="it-IT" altLang="it-IT" sz="2400" dirty="0" smtClean="0">
                <a:solidFill>
                  <a:srgbClr val="FF0000"/>
                </a:solidFill>
                <a:latin typeface="Agency FB" panose="020B0503020202020204" pitchFamily="34" charset="0"/>
              </a:rPr>
              <a:t>CC27</a:t>
            </a:r>
            <a:endParaRPr lang="it-IT" altLang="it-IT" sz="2400" dirty="0">
              <a:solidFill>
                <a:srgbClr val="FF0000"/>
              </a:solidFill>
              <a:latin typeface="Agency FB" panose="020B0503020202020204" pitchFamily="34" charset="0"/>
            </a:endParaRPr>
          </a:p>
          <a:p>
            <a:pPr algn="ctr"/>
            <a:r>
              <a:rPr lang="it-IT" altLang="it-IT" sz="2400" dirty="0" smtClean="0">
                <a:solidFill>
                  <a:srgbClr val="FF0000"/>
                </a:solidFill>
                <a:latin typeface="Agency FB" panose="020B0503020202020204" pitchFamily="34" charset="0"/>
              </a:rPr>
              <a:t>(Isola </a:t>
            </a:r>
            <a:r>
              <a:rPr lang="it-IT" altLang="it-IT" sz="2400" dirty="0">
                <a:solidFill>
                  <a:srgbClr val="FF0000"/>
                </a:solidFill>
                <a:latin typeface="Agency FB" panose="020B0503020202020204" pitchFamily="34" charset="0"/>
              </a:rPr>
              <a:t>et al., </a:t>
            </a:r>
            <a:r>
              <a:rPr lang="it-IT" altLang="it-IT" sz="2400" dirty="0" smtClean="0">
                <a:solidFill>
                  <a:srgbClr val="FF0000"/>
                </a:solidFill>
                <a:latin typeface="Agency FB" panose="020B0503020202020204" pitchFamily="34" charset="0"/>
              </a:rPr>
              <a:t>2018)</a:t>
            </a:r>
            <a:endParaRPr lang="it-IT" altLang="it-IT" sz="2400" dirty="0">
              <a:solidFill>
                <a:srgbClr val="FF0000"/>
              </a:solidFill>
              <a:latin typeface="Agency FB" panose="020B0503020202020204" pitchFamily="34" charset="0"/>
            </a:endParaRPr>
          </a:p>
        </p:txBody>
      </p:sp>
      <p:pic>
        <p:nvPicPr>
          <p:cNvPr id="64524" name="Picture 12" descr="corchia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288" y="2349501"/>
            <a:ext cx="3746500" cy="2498725"/>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4525" name="Text Box 13"/>
          <p:cNvSpPr txBox="1">
            <a:spLocks noChangeArrowheads="1"/>
          </p:cNvSpPr>
          <p:nvPr/>
        </p:nvSpPr>
        <p:spPr bwMode="auto">
          <a:xfrm>
            <a:off x="1992313" y="5387756"/>
            <a:ext cx="287931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2000" dirty="0">
                <a:solidFill>
                  <a:srgbClr val="FF0000"/>
                </a:solidFill>
                <a:latin typeface="Agency FB" panose="020B0503020202020204" pitchFamily="34" charset="0"/>
              </a:rPr>
              <a:t>A deep chamber (ca 400 m below</a:t>
            </a:r>
          </a:p>
          <a:p>
            <a:r>
              <a:rPr lang="en-US" altLang="it-IT" sz="2000" dirty="0">
                <a:solidFill>
                  <a:srgbClr val="FF0000"/>
                </a:solidFill>
                <a:latin typeface="Agency FB" panose="020B0503020202020204" pitchFamily="34" charset="0"/>
              </a:rPr>
              <a:t>the surface) with a very stable</a:t>
            </a:r>
          </a:p>
          <a:p>
            <a:r>
              <a:rPr lang="en-US" altLang="it-IT" sz="2000" dirty="0">
                <a:solidFill>
                  <a:srgbClr val="FF0000"/>
                </a:solidFill>
                <a:latin typeface="Agency FB" panose="020B0503020202020204" pitchFamily="34" charset="0"/>
              </a:rPr>
              <a:t>environment.</a:t>
            </a:r>
          </a:p>
        </p:txBody>
      </p:sp>
      <p:pic>
        <p:nvPicPr>
          <p:cNvPr id="14" name="Picture 29" descr="photo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29004" y="3404382"/>
            <a:ext cx="2109224" cy="3163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399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p:cNvSpPr txBox="1"/>
          <p:nvPr/>
        </p:nvSpPr>
        <p:spPr>
          <a:xfrm>
            <a:off x="5528605" y="393896"/>
            <a:ext cx="6035038" cy="707886"/>
          </a:xfrm>
          <a:prstGeom prst="rect">
            <a:avLst/>
          </a:prstGeom>
          <a:noFill/>
        </p:spPr>
        <p:txBody>
          <a:bodyPr wrap="square" rtlCol="0">
            <a:spAutoFit/>
          </a:bodyPr>
          <a:lstStyle/>
          <a:p>
            <a:r>
              <a:rPr lang="it-IT" sz="4000" i="1" dirty="0" smtClean="0">
                <a:solidFill>
                  <a:schemeClr val="accent1"/>
                </a:solidFill>
                <a:latin typeface="Agency FB" panose="020B0503020202020204" pitchFamily="34" charset="0"/>
              </a:rPr>
              <a:t>The 4.2 </a:t>
            </a:r>
            <a:r>
              <a:rPr lang="it-IT" sz="4000" i="1" dirty="0" err="1" smtClean="0">
                <a:solidFill>
                  <a:schemeClr val="accent1"/>
                </a:solidFill>
                <a:latin typeface="Agency FB" panose="020B0503020202020204" pitchFamily="34" charset="0"/>
              </a:rPr>
              <a:t>cal</a:t>
            </a:r>
            <a:r>
              <a:rPr lang="it-IT" sz="4000" i="1" dirty="0" smtClean="0">
                <a:solidFill>
                  <a:schemeClr val="accent1"/>
                </a:solidFill>
                <a:latin typeface="Agency FB" panose="020B0503020202020204" pitchFamily="34" charset="0"/>
              </a:rPr>
              <a:t> ka BP «</a:t>
            </a:r>
            <a:r>
              <a:rPr lang="it-IT" sz="4000" i="1" dirty="0" err="1" smtClean="0">
                <a:solidFill>
                  <a:schemeClr val="accent1"/>
                </a:solidFill>
                <a:latin typeface="Agency FB" panose="020B0503020202020204" pitchFamily="34" charset="0"/>
              </a:rPr>
              <a:t>megadrought</a:t>
            </a:r>
            <a:r>
              <a:rPr lang="it-IT" sz="4000" i="1" dirty="0" smtClean="0">
                <a:solidFill>
                  <a:schemeClr val="accent1"/>
                </a:solidFill>
                <a:latin typeface="Agency FB" panose="020B0503020202020204" pitchFamily="34" charset="0"/>
              </a:rPr>
              <a:t>»</a:t>
            </a:r>
            <a:endParaRPr lang="it-IT" sz="4000" i="1" dirty="0">
              <a:solidFill>
                <a:schemeClr val="accent1"/>
              </a:solidFill>
              <a:latin typeface="Agency FB" panose="020B0503020202020204" pitchFamily="34" charset="0"/>
            </a:endParaRPr>
          </a:p>
        </p:txBody>
      </p:sp>
      <p:sp>
        <p:nvSpPr>
          <p:cNvPr id="9" name="CasellaDiTesto 8"/>
          <p:cNvSpPr txBox="1"/>
          <p:nvPr/>
        </p:nvSpPr>
        <p:spPr>
          <a:xfrm>
            <a:off x="6105378" y="2163346"/>
            <a:ext cx="4501662" cy="3970318"/>
          </a:xfrm>
          <a:prstGeom prst="rect">
            <a:avLst/>
          </a:prstGeom>
          <a:noFill/>
        </p:spPr>
        <p:txBody>
          <a:bodyPr wrap="square" rtlCol="0">
            <a:spAutoFit/>
          </a:bodyPr>
          <a:lstStyle/>
          <a:p>
            <a:pPr algn="just"/>
            <a:r>
              <a:rPr lang="en-GB" sz="2800" dirty="0" smtClean="0">
                <a:latin typeface="Agency FB" panose="020B0503020202020204" pitchFamily="34" charset="0"/>
              </a:rPr>
              <a:t>Many </a:t>
            </a:r>
            <a:r>
              <a:rPr lang="en-GB" sz="2800" dirty="0" err="1" smtClean="0">
                <a:latin typeface="Agency FB" panose="020B0503020202020204" pitchFamily="34" charset="0"/>
              </a:rPr>
              <a:t>geochmical</a:t>
            </a:r>
            <a:r>
              <a:rPr lang="en-GB" sz="2800" dirty="0" smtClean="0">
                <a:latin typeface="Agency FB" panose="020B0503020202020204" pitchFamily="34" charset="0"/>
              </a:rPr>
              <a:t> indicators (stable isotopes, trace elements, organic matter florescence) indicate a prolonged and unusual drier conditions over the </a:t>
            </a:r>
            <a:r>
              <a:rPr lang="en-GB" sz="2800" dirty="0" err="1" smtClean="0">
                <a:latin typeface="Agency FB" panose="020B0503020202020204" pitchFamily="34" charset="0"/>
              </a:rPr>
              <a:t>Apuan</a:t>
            </a:r>
            <a:r>
              <a:rPr lang="en-GB" sz="2800" dirty="0" smtClean="0">
                <a:latin typeface="Agency FB" panose="020B0503020202020204" pitchFamily="34" charset="0"/>
              </a:rPr>
              <a:t> Alps between ca. 4.4 and 4.0 </a:t>
            </a:r>
            <a:r>
              <a:rPr lang="en-GB" sz="2800" dirty="0" err="1" smtClean="0">
                <a:latin typeface="Agency FB" panose="020B0503020202020204" pitchFamily="34" charset="0"/>
              </a:rPr>
              <a:t>cal</a:t>
            </a:r>
            <a:r>
              <a:rPr lang="en-GB" sz="2800" dirty="0" smtClean="0">
                <a:latin typeface="Agency FB" panose="020B0503020202020204" pitchFamily="34" charset="0"/>
              </a:rPr>
              <a:t> </a:t>
            </a:r>
            <a:r>
              <a:rPr lang="en-GB" sz="2800" dirty="0" err="1" smtClean="0">
                <a:latin typeface="Agency FB" panose="020B0503020202020204" pitchFamily="34" charset="0"/>
              </a:rPr>
              <a:t>ka</a:t>
            </a:r>
            <a:r>
              <a:rPr lang="en-GB" sz="2800" dirty="0" smtClean="0">
                <a:latin typeface="Agency FB" panose="020B0503020202020204" pitchFamily="34" charset="0"/>
              </a:rPr>
              <a:t> BP.</a:t>
            </a:r>
          </a:p>
          <a:p>
            <a:pPr algn="just"/>
            <a:r>
              <a:rPr lang="en-GB" sz="2800" dirty="0" smtClean="0">
                <a:latin typeface="Agency FB" panose="020B0503020202020204" pitchFamily="34" charset="0"/>
              </a:rPr>
              <a:t>An additional drier period seems to be present between 2.8 and 2.6 </a:t>
            </a:r>
            <a:r>
              <a:rPr lang="en-GB" sz="2800" dirty="0" err="1" smtClean="0">
                <a:latin typeface="Agency FB" panose="020B0503020202020204" pitchFamily="34" charset="0"/>
              </a:rPr>
              <a:t>cal</a:t>
            </a:r>
            <a:r>
              <a:rPr lang="en-GB" sz="2800" dirty="0" smtClean="0">
                <a:latin typeface="Agency FB" panose="020B0503020202020204" pitchFamily="34" charset="0"/>
              </a:rPr>
              <a:t> </a:t>
            </a:r>
            <a:r>
              <a:rPr lang="en-GB" sz="2800" dirty="0" err="1" smtClean="0">
                <a:latin typeface="Agency FB" panose="020B0503020202020204" pitchFamily="34" charset="0"/>
              </a:rPr>
              <a:t>ka</a:t>
            </a:r>
            <a:r>
              <a:rPr lang="en-GB" sz="2800" dirty="0" smtClean="0">
                <a:latin typeface="Agency FB" panose="020B0503020202020204" pitchFamily="34" charset="0"/>
              </a:rPr>
              <a:t> BP.</a:t>
            </a:r>
            <a:endParaRPr lang="en-GB" sz="2800" dirty="0">
              <a:latin typeface="Agency FB" panose="020B0503020202020204" pitchFamily="34" charset="0"/>
            </a:endParaRPr>
          </a:p>
        </p:txBody>
      </p:sp>
      <p:sp>
        <p:nvSpPr>
          <p:cNvPr id="10" name="CasellaDiTesto 9"/>
          <p:cNvSpPr txBox="1"/>
          <p:nvPr/>
        </p:nvSpPr>
        <p:spPr>
          <a:xfrm>
            <a:off x="4740812" y="6381798"/>
            <a:ext cx="3586238" cy="369332"/>
          </a:xfrm>
          <a:prstGeom prst="rect">
            <a:avLst/>
          </a:prstGeom>
          <a:noFill/>
        </p:spPr>
        <p:txBody>
          <a:bodyPr wrap="none" rtlCol="0">
            <a:spAutoFit/>
          </a:bodyPr>
          <a:lstStyle/>
          <a:p>
            <a:r>
              <a:rPr lang="it-IT" i="1" dirty="0" smtClean="0">
                <a:latin typeface="Agency FB" panose="020B0503020202020204" pitchFamily="34" charset="0"/>
              </a:rPr>
              <a:t>Isola et al. 2018 </a:t>
            </a:r>
            <a:r>
              <a:rPr lang="it-IT" i="1" dirty="0" err="1" smtClean="0">
                <a:latin typeface="Agency FB" panose="020B0503020202020204" pitchFamily="34" charset="0"/>
              </a:rPr>
              <a:t>Climate</a:t>
            </a:r>
            <a:r>
              <a:rPr lang="it-IT" i="1" dirty="0" smtClean="0">
                <a:latin typeface="Agency FB" panose="020B0503020202020204" pitchFamily="34" charset="0"/>
              </a:rPr>
              <a:t> of The </a:t>
            </a:r>
            <a:r>
              <a:rPr lang="it-IT" i="1" dirty="0" err="1" smtClean="0">
                <a:latin typeface="Agency FB" panose="020B0503020202020204" pitchFamily="34" charset="0"/>
              </a:rPr>
              <a:t>Past</a:t>
            </a:r>
            <a:r>
              <a:rPr lang="it-IT" i="1" dirty="0" smtClean="0">
                <a:latin typeface="Agency FB" panose="020B0503020202020204" pitchFamily="34" charset="0"/>
              </a:rPr>
              <a:t> </a:t>
            </a:r>
            <a:r>
              <a:rPr lang="it-IT" i="1" dirty="0" err="1" smtClean="0">
                <a:latin typeface="Agency FB" panose="020B0503020202020204" pitchFamily="34" charset="0"/>
              </a:rPr>
              <a:t>Discussion</a:t>
            </a:r>
            <a:endParaRPr lang="it-IT" i="1" dirty="0">
              <a:latin typeface="Agency FB" panose="020B0503020202020204" pitchFamily="34" charset="0"/>
            </a:endParaRPr>
          </a:p>
        </p:txBody>
      </p:sp>
      <p:grpSp>
        <p:nvGrpSpPr>
          <p:cNvPr id="12" name="Gruppo 11"/>
          <p:cNvGrpSpPr/>
          <p:nvPr/>
        </p:nvGrpSpPr>
        <p:grpSpPr>
          <a:xfrm>
            <a:off x="225083" y="253219"/>
            <a:ext cx="4401184" cy="6497911"/>
            <a:chOff x="225083" y="253219"/>
            <a:chExt cx="4401184" cy="6497911"/>
          </a:xfrm>
        </p:grpSpPr>
        <p:pic>
          <p:nvPicPr>
            <p:cNvPr id="8" name="Immagine 7"/>
            <p:cNvPicPr/>
            <p:nvPr/>
          </p:nvPicPr>
          <p:blipFill>
            <a:blip r:embed="rId2">
              <a:extLst>
                <a:ext uri="{28A0092B-C50C-407E-A947-70E740481C1C}">
                  <a14:useLocalDpi xmlns:a14="http://schemas.microsoft.com/office/drawing/2010/main" val="0"/>
                </a:ext>
              </a:extLst>
            </a:blip>
            <a:stretch>
              <a:fillRect/>
            </a:stretch>
          </p:blipFill>
          <p:spPr>
            <a:xfrm>
              <a:off x="225083" y="253219"/>
              <a:ext cx="4401184" cy="6497911"/>
            </a:xfrm>
            <a:prstGeom prst="rect">
              <a:avLst/>
            </a:prstGeom>
          </p:spPr>
        </p:pic>
        <p:sp>
          <p:nvSpPr>
            <p:cNvPr id="11" name="Rettangolo 10"/>
            <p:cNvSpPr/>
            <p:nvPr/>
          </p:nvSpPr>
          <p:spPr>
            <a:xfrm>
              <a:off x="1378635" y="506437"/>
              <a:ext cx="239150" cy="5875361"/>
            </a:xfrm>
            <a:prstGeom prst="rect">
              <a:avLst/>
            </a:prstGeom>
            <a:solidFill>
              <a:srgbClr val="FFFF00">
                <a:alpha val="2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914029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289415" y="267286"/>
            <a:ext cx="3550429" cy="6421902"/>
          </a:xfrm>
          <a:prstGeom prst="rect">
            <a:avLst/>
          </a:prstGeom>
        </p:spPr>
      </p:pic>
      <p:sp>
        <p:nvSpPr>
          <p:cNvPr id="6" name="Rettangolo 5"/>
          <p:cNvSpPr/>
          <p:nvPr/>
        </p:nvSpPr>
        <p:spPr>
          <a:xfrm>
            <a:off x="5270696" y="2777739"/>
            <a:ext cx="6096000" cy="2554545"/>
          </a:xfrm>
          <a:prstGeom prst="rect">
            <a:avLst/>
          </a:prstGeom>
        </p:spPr>
        <p:txBody>
          <a:bodyPr>
            <a:spAutoFit/>
          </a:bodyPr>
          <a:lstStyle/>
          <a:p>
            <a:pPr marR="1000" algn="just"/>
            <a:r>
              <a:rPr lang="it-IT" sz="2000" b="0" i="0" u="none" strike="noStrike" baseline="0" dirty="0" smtClean="0">
                <a:solidFill>
                  <a:schemeClr val="accent5"/>
                </a:solidFill>
                <a:latin typeface="Agency FB" panose="020B0503020202020204" pitchFamily="34" charset="0"/>
              </a:rPr>
              <a:t>Multi-</a:t>
            </a:r>
            <a:r>
              <a:rPr lang="it-IT" sz="2000" b="0" i="0" u="none" strike="noStrike" baseline="0" dirty="0" err="1" smtClean="0">
                <a:solidFill>
                  <a:schemeClr val="accent5"/>
                </a:solidFill>
                <a:latin typeface="Agency FB" panose="020B0503020202020204" pitchFamily="34" charset="0"/>
              </a:rPr>
              <a:t>proxy</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stack</a:t>
            </a:r>
            <a:r>
              <a:rPr lang="it-IT" sz="2000" b="0" i="0" u="none" strike="noStrike" baseline="0" dirty="0" smtClean="0">
                <a:solidFill>
                  <a:schemeClr val="accent5"/>
                </a:solidFill>
                <a:latin typeface="Agency FB" panose="020B0503020202020204" pitchFamily="34" charset="0"/>
              </a:rPr>
              <a:t> display of </a:t>
            </a:r>
            <a:r>
              <a:rPr lang="it-IT" sz="2000" b="0" i="0" u="none" strike="noStrike" baseline="0" dirty="0" err="1" smtClean="0">
                <a:solidFill>
                  <a:schemeClr val="accent5"/>
                </a:solidFill>
                <a:latin typeface="Agency FB" panose="020B0503020202020204" pitchFamily="34" charset="0"/>
              </a:rPr>
              <a:t>older</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low</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resolution</a:t>
            </a:r>
            <a:r>
              <a:rPr lang="it-IT" sz="2000" b="0" i="0" u="none" strike="noStrike" baseline="0" dirty="0" smtClean="0">
                <a:solidFill>
                  <a:schemeClr val="accent5"/>
                </a:solidFill>
                <a:latin typeface="Agency FB" panose="020B0503020202020204" pitchFamily="34" charset="0"/>
              </a:rPr>
              <a:t> and more </a:t>
            </a:r>
            <a:r>
              <a:rPr lang="it-IT" sz="2000" b="0" i="0" u="none" strike="noStrike" baseline="0" dirty="0" err="1" smtClean="0">
                <a:solidFill>
                  <a:schemeClr val="accent5"/>
                </a:solidFill>
                <a:latin typeface="Agency FB" panose="020B0503020202020204" pitchFamily="34" charset="0"/>
              </a:rPr>
              <a:t>recent</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Mediterranean</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westerlies</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paleoclimate</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proxy</a:t>
            </a:r>
            <a:r>
              <a:rPr lang="it-IT" sz="2000" b="0" i="0" u="none" strike="noStrike" baseline="0" dirty="0" smtClean="0">
                <a:solidFill>
                  <a:schemeClr val="accent5"/>
                </a:solidFill>
                <a:latin typeface="Agency FB" panose="020B0503020202020204" pitchFamily="34" charset="0"/>
              </a:rPr>
              <a:t> data for 4.2-3.9 ka BP </a:t>
            </a:r>
            <a:r>
              <a:rPr lang="it-IT" sz="2000" b="0" i="0" u="none" strike="noStrike" baseline="0" dirty="0" err="1" smtClean="0">
                <a:solidFill>
                  <a:schemeClr val="accent5"/>
                </a:solidFill>
                <a:latin typeface="Agency FB" panose="020B0503020202020204" pitchFamily="34" charset="0"/>
              </a:rPr>
              <a:t>megadrought</a:t>
            </a:r>
            <a:r>
              <a:rPr lang="it-IT" sz="2000" b="0" i="0" u="none" strike="noStrike" baseline="0" dirty="0" smtClean="0">
                <a:solidFill>
                  <a:schemeClr val="accent5"/>
                </a:solidFill>
                <a:latin typeface="Agency FB" panose="020B0503020202020204" pitchFamily="34" charset="0"/>
              </a:rPr>
              <a:t> (and Alpine </a:t>
            </a:r>
            <a:r>
              <a:rPr lang="it-IT" sz="2000" b="0" i="0" u="none" strike="noStrike" baseline="0" dirty="0" err="1" smtClean="0">
                <a:solidFill>
                  <a:schemeClr val="accent5"/>
                </a:solidFill>
                <a:latin typeface="Agency FB" panose="020B0503020202020204" pitchFamily="34" charset="0"/>
              </a:rPr>
              <a:t>flooding</a:t>
            </a:r>
            <a:r>
              <a:rPr lang="it-IT" sz="2000" b="0" i="0" u="none" strike="noStrike" baseline="0" dirty="0" smtClean="0">
                <a:solidFill>
                  <a:schemeClr val="accent5"/>
                </a:solidFill>
                <a:latin typeface="Agency FB" panose="020B0503020202020204" pitchFamily="34" charset="0"/>
              </a:rPr>
              <a:t>), with the high-</a:t>
            </a:r>
            <a:r>
              <a:rPr lang="it-IT" sz="2000" b="0" i="0" u="none" strike="noStrike" baseline="0" dirty="0" err="1" smtClean="0">
                <a:solidFill>
                  <a:schemeClr val="accent5"/>
                </a:solidFill>
                <a:latin typeface="Agency FB" panose="020B0503020202020204" pitchFamily="34" charset="0"/>
              </a:rPr>
              <a:t>resolution</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proxies</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at</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Mawmluh</a:t>
            </a:r>
            <a:r>
              <a:rPr lang="it-IT" sz="2000" b="0" i="0" u="none" strike="noStrike" baseline="0" dirty="0" smtClean="0">
                <a:solidFill>
                  <a:schemeClr val="accent5"/>
                </a:solidFill>
                <a:latin typeface="Agency FB" panose="020B0503020202020204" pitchFamily="34" charset="0"/>
              </a:rPr>
              <a:t> Cave, India, and Mt. Logan, Yukon. </a:t>
            </a:r>
            <a:r>
              <a:rPr lang="it-IT" sz="2000" b="0" i="0" u="none" strike="noStrike" baseline="0" dirty="0" err="1" smtClean="0">
                <a:solidFill>
                  <a:schemeClr val="accent5"/>
                </a:solidFill>
                <a:latin typeface="Agency FB" panose="020B0503020202020204" pitchFamily="34" charset="0"/>
              </a:rPr>
              <a:t>Bars</a:t>
            </a:r>
            <a:r>
              <a:rPr lang="it-IT" sz="2000" b="0" i="0" u="none" strike="noStrike" baseline="0" dirty="0" smtClean="0">
                <a:solidFill>
                  <a:schemeClr val="accent5"/>
                </a:solidFill>
                <a:latin typeface="Agency FB" panose="020B0503020202020204" pitchFamily="34" charset="0"/>
              </a:rPr>
              <a:t> are </a:t>
            </a:r>
            <a:r>
              <a:rPr lang="it-IT" sz="2000" b="0" i="0" u="none" strike="noStrike" baseline="0" dirty="0" err="1" smtClean="0">
                <a:solidFill>
                  <a:schemeClr val="accent5"/>
                </a:solidFill>
                <a:latin typeface="Agency FB" panose="020B0503020202020204" pitchFamily="34" charset="0"/>
              </a:rPr>
              <a:t>proxy</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uncertainty</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at</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two</a:t>
            </a:r>
            <a:r>
              <a:rPr lang="it-IT" sz="2000" b="0" i="0" u="none" strike="noStrike" baseline="0" dirty="0" smtClean="0">
                <a:solidFill>
                  <a:schemeClr val="accent5"/>
                </a:solidFill>
                <a:latin typeface="Agency FB" panose="020B0503020202020204" pitchFamily="34" charset="0"/>
              </a:rPr>
              <a:t> standard </a:t>
            </a:r>
            <a:r>
              <a:rPr lang="it-IT" sz="2000" b="0" i="0" u="none" strike="noStrike" baseline="0" dirty="0" err="1" smtClean="0">
                <a:solidFill>
                  <a:schemeClr val="accent5"/>
                </a:solidFill>
                <a:latin typeface="Agency FB" panose="020B0503020202020204" pitchFamily="34" charset="0"/>
              </a:rPr>
              <a:t>deviations</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dating</a:t>
            </a:r>
            <a:r>
              <a:rPr lang="it-IT" sz="2000" b="0" i="0" u="none" strike="noStrike" baseline="0" dirty="0" smtClean="0">
                <a:solidFill>
                  <a:schemeClr val="accent5"/>
                </a:solidFill>
                <a:latin typeface="Agency FB" panose="020B0503020202020204" pitchFamily="34" charset="0"/>
              </a:rPr>
              <a:t>. Grey </a:t>
            </a:r>
            <a:r>
              <a:rPr lang="it-IT" sz="2000" b="0" i="0" u="none" strike="noStrike" baseline="0" dirty="0" err="1" smtClean="0">
                <a:solidFill>
                  <a:schemeClr val="accent5"/>
                </a:solidFill>
                <a:latin typeface="Agency FB" panose="020B0503020202020204" pitchFamily="34" charset="0"/>
              </a:rPr>
              <a:t>vertical</a:t>
            </a:r>
            <a:r>
              <a:rPr lang="it-IT" sz="2000" b="0" i="0" u="none" strike="noStrike" baseline="0" dirty="0" smtClean="0">
                <a:solidFill>
                  <a:schemeClr val="accent5"/>
                </a:solidFill>
                <a:latin typeface="Agency FB" panose="020B0503020202020204" pitchFamily="34" charset="0"/>
              </a:rPr>
              <a:t> band </a:t>
            </a:r>
            <a:r>
              <a:rPr lang="it-IT" sz="2000" b="0" i="0" u="none" strike="noStrike" baseline="0" dirty="0" err="1" smtClean="0">
                <a:solidFill>
                  <a:schemeClr val="accent5"/>
                </a:solidFill>
                <a:latin typeface="Agency FB" panose="020B0503020202020204" pitchFamily="34" charset="0"/>
              </a:rPr>
              <a:t>indicates</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ca</a:t>
            </a:r>
            <a:r>
              <a:rPr lang="it-IT" sz="2000" b="0" i="0" u="none" strike="noStrike" baseline="0" dirty="0" smtClean="0">
                <a:solidFill>
                  <a:schemeClr val="accent5"/>
                </a:solidFill>
                <a:latin typeface="Agency FB" panose="020B0503020202020204" pitchFamily="34" charset="0"/>
              </a:rPr>
              <a:t>. 300-year </a:t>
            </a:r>
            <a:r>
              <a:rPr lang="it-IT" sz="2000" b="0" i="0" u="none" strike="noStrike" baseline="0" dirty="0" err="1" smtClean="0">
                <a:solidFill>
                  <a:schemeClr val="accent5"/>
                </a:solidFill>
                <a:latin typeface="Agency FB" panose="020B0503020202020204" pitchFamily="34" charset="0"/>
              </a:rPr>
              <a:t>period</a:t>
            </a:r>
            <a:r>
              <a:rPr lang="it-IT" sz="2000" b="0" i="0" u="none" strike="noStrike" baseline="0" dirty="0" smtClean="0">
                <a:solidFill>
                  <a:schemeClr val="accent5"/>
                </a:solidFill>
                <a:latin typeface="Agency FB" panose="020B0503020202020204" pitchFamily="34" charset="0"/>
              </a:rPr>
              <a:t> of </a:t>
            </a:r>
            <a:r>
              <a:rPr lang="it-IT" sz="2000" b="0" i="0" u="none" strike="noStrike" baseline="0" dirty="0" err="1" smtClean="0">
                <a:solidFill>
                  <a:schemeClr val="accent5"/>
                </a:solidFill>
                <a:latin typeface="Agency FB" panose="020B0503020202020204" pitchFamily="34" charset="0"/>
              </a:rPr>
              <a:t>collapse</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abandonment</a:t>
            </a:r>
            <a:r>
              <a:rPr lang="it-IT" sz="2000" b="0" i="0" u="none" strike="noStrike" baseline="0" dirty="0" smtClean="0">
                <a:solidFill>
                  <a:schemeClr val="accent5"/>
                </a:solidFill>
                <a:latin typeface="Agency FB" panose="020B0503020202020204" pitchFamily="34" charset="0"/>
              </a:rPr>
              <a:t> and habitat </a:t>
            </a:r>
            <a:r>
              <a:rPr lang="it-IT" sz="2000" b="0" i="0" u="none" strike="noStrike" baseline="0" dirty="0" err="1" smtClean="0">
                <a:solidFill>
                  <a:schemeClr val="accent5"/>
                </a:solidFill>
                <a:latin typeface="Agency FB" panose="020B0503020202020204" pitchFamily="34" charset="0"/>
              </a:rPr>
              <a:t>tracking</a:t>
            </a:r>
            <a:r>
              <a:rPr lang="it-IT" sz="2000" b="0" i="0" u="none" strike="noStrike" baseline="0" dirty="0" smtClean="0">
                <a:solidFill>
                  <a:schemeClr val="accent5"/>
                </a:solidFill>
                <a:latin typeface="Agency FB" panose="020B0503020202020204" pitchFamily="34" charset="0"/>
              </a:rPr>
              <a:t> in </a:t>
            </a:r>
            <a:r>
              <a:rPr lang="it-IT" sz="2000" b="0" i="0" u="none" strike="noStrike" baseline="0" dirty="0" err="1" smtClean="0">
                <a:solidFill>
                  <a:schemeClr val="accent5"/>
                </a:solidFill>
                <a:latin typeface="Agency FB" panose="020B0503020202020204" pitchFamily="34" charset="0"/>
              </a:rPr>
              <a:t>eastern</a:t>
            </a:r>
            <a:r>
              <a:rPr lang="it-IT" sz="2000" b="0" i="0" u="none" strike="noStrike" baseline="0" dirty="0" smtClean="0">
                <a:solidFill>
                  <a:schemeClr val="accent5"/>
                </a:solidFill>
                <a:latin typeface="Agency FB" panose="020B0503020202020204" pitchFamily="34" charset="0"/>
              </a:rPr>
              <a:t> </a:t>
            </a:r>
            <a:r>
              <a:rPr lang="it-IT" sz="2000" b="0" i="0" u="none" strike="noStrike" baseline="0" dirty="0" err="1" smtClean="0">
                <a:solidFill>
                  <a:schemeClr val="accent5"/>
                </a:solidFill>
                <a:latin typeface="Agency FB" panose="020B0503020202020204" pitchFamily="34" charset="0"/>
              </a:rPr>
              <a:t>Mediterranean</a:t>
            </a:r>
            <a:r>
              <a:rPr lang="it-IT" sz="2000" b="0" i="0" u="none" strike="noStrike" baseline="0" dirty="0" smtClean="0">
                <a:solidFill>
                  <a:schemeClr val="accent5"/>
                </a:solidFill>
                <a:latin typeface="Agency FB" panose="020B0503020202020204" pitchFamily="34" charset="0"/>
              </a:rPr>
              <a:t> and west Asia </a:t>
            </a:r>
            <a:r>
              <a:rPr lang="it-IT" sz="2000" b="0" i="0" u="none" strike="noStrike" baseline="0" dirty="0" err="1" smtClean="0">
                <a:solidFill>
                  <a:schemeClr val="accent5"/>
                </a:solidFill>
                <a:latin typeface="Agency FB" panose="020B0503020202020204" pitchFamily="34" charset="0"/>
              </a:rPr>
              <a:t>synchronous</a:t>
            </a:r>
            <a:r>
              <a:rPr lang="it-IT" sz="2000" b="0" i="0" u="none" strike="noStrike" baseline="0" dirty="0" smtClean="0">
                <a:solidFill>
                  <a:schemeClr val="accent5"/>
                </a:solidFill>
                <a:latin typeface="Agency FB" panose="020B0503020202020204" pitchFamily="34" charset="0"/>
              </a:rPr>
              <a:t> with </a:t>
            </a:r>
            <a:r>
              <a:rPr lang="it-IT" sz="2000" b="0" i="0" u="none" strike="noStrike" baseline="0" dirty="0" err="1" smtClean="0">
                <a:solidFill>
                  <a:schemeClr val="accent5"/>
                </a:solidFill>
                <a:latin typeface="Agency FB" panose="020B0503020202020204" pitchFamily="34" charset="0"/>
              </a:rPr>
              <a:t>megadrought</a:t>
            </a:r>
            <a:r>
              <a:rPr lang="it-IT" sz="2000" b="0" i="0" u="none" strike="noStrike" baseline="0" dirty="0" smtClean="0">
                <a:solidFill>
                  <a:schemeClr val="accent5"/>
                </a:solidFill>
                <a:latin typeface="Agency FB" panose="020B0503020202020204" pitchFamily="34" charset="0"/>
              </a:rPr>
              <a:t> (H. Weiss</a:t>
            </a:r>
            <a:r>
              <a:rPr lang="it-IT" sz="2000" b="0" i="0" u="none" strike="noStrike" dirty="0" smtClean="0">
                <a:solidFill>
                  <a:schemeClr val="accent5"/>
                </a:solidFill>
                <a:latin typeface="Agency FB" panose="020B0503020202020204" pitchFamily="34" charset="0"/>
              </a:rPr>
              <a:t> 2016</a:t>
            </a:r>
            <a:r>
              <a:rPr lang="it-IT" sz="2000" b="0" i="0" u="none" strike="noStrike" baseline="0" dirty="0" smtClean="0">
                <a:solidFill>
                  <a:schemeClr val="accent5"/>
                </a:solidFill>
                <a:latin typeface="Agency FB" panose="020B0503020202020204" pitchFamily="34" charset="0"/>
              </a:rPr>
              <a:t>).</a:t>
            </a:r>
            <a:endParaRPr lang="it-IT" sz="5400" dirty="0">
              <a:solidFill>
                <a:schemeClr val="accent5"/>
              </a:solidFill>
              <a:latin typeface="Agency FB" panose="020B0503020202020204" pitchFamily="34" charset="0"/>
            </a:endParaRPr>
          </a:p>
        </p:txBody>
      </p:sp>
      <p:sp>
        <p:nvSpPr>
          <p:cNvPr id="7" name="Rettangolo 6"/>
          <p:cNvSpPr/>
          <p:nvPr/>
        </p:nvSpPr>
        <p:spPr>
          <a:xfrm>
            <a:off x="5945872" y="515201"/>
            <a:ext cx="4331635" cy="1015663"/>
          </a:xfrm>
          <a:prstGeom prst="rect">
            <a:avLst/>
          </a:prstGeom>
        </p:spPr>
        <p:txBody>
          <a:bodyPr wrap="none">
            <a:spAutoFit/>
          </a:bodyPr>
          <a:lstStyle/>
          <a:p>
            <a:r>
              <a:rPr lang="it-IT" sz="6000" i="1" dirty="0" smtClean="0">
                <a:solidFill>
                  <a:schemeClr val="accent1"/>
                </a:solidFill>
                <a:latin typeface="Agency FB" panose="020B0503020202020204" pitchFamily="34" charset="0"/>
              </a:rPr>
              <a:t>«</a:t>
            </a:r>
            <a:r>
              <a:rPr lang="it-IT" sz="6000" i="1" dirty="0" err="1" smtClean="0">
                <a:solidFill>
                  <a:schemeClr val="accent1"/>
                </a:solidFill>
                <a:latin typeface="Agency FB" panose="020B0503020202020204" pitchFamily="34" charset="0"/>
              </a:rPr>
              <a:t>Megadrought</a:t>
            </a:r>
            <a:r>
              <a:rPr lang="it-IT" sz="6000" i="1" dirty="0" smtClean="0">
                <a:solidFill>
                  <a:schemeClr val="accent1"/>
                </a:solidFill>
                <a:latin typeface="Agency FB" panose="020B0503020202020204" pitchFamily="34" charset="0"/>
              </a:rPr>
              <a:t>!!»</a:t>
            </a:r>
            <a:endParaRPr lang="it-IT" sz="6000" i="1" dirty="0">
              <a:solidFill>
                <a:schemeClr val="accent1"/>
              </a:solidFill>
              <a:latin typeface="Agency FB" panose="020B0503020202020204" pitchFamily="34" charset="0"/>
            </a:endParaRPr>
          </a:p>
        </p:txBody>
      </p:sp>
    </p:spTree>
    <p:extLst>
      <p:ext uri="{BB962C8B-B14F-4D97-AF65-F5344CB8AC3E}">
        <p14:creationId xmlns:p14="http://schemas.microsoft.com/office/powerpoint/2010/main" val="11517286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descr="Zhorniak_et_al_Fig_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836613"/>
            <a:ext cx="4940300" cy="5472112"/>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pic>
      <p:sp>
        <p:nvSpPr>
          <p:cNvPr id="45061" name="Text Box 5"/>
          <p:cNvSpPr txBox="1">
            <a:spLocks noChangeArrowheads="1"/>
          </p:cNvSpPr>
          <p:nvPr/>
        </p:nvSpPr>
        <p:spPr bwMode="auto">
          <a:xfrm>
            <a:off x="7319963" y="6381751"/>
            <a:ext cx="20550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b="1">
                <a:solidFill>
                  <a:srgbClr val="FF5050"/>
                </a:solidFill>
              </a:rPr>
              <a:t>Zor</a:t>
            </a:r>
            <a:r>
              <a:rPr lang="en-US" altLang="it-IT" sz="1400" b="1">
                <a:solidFill>
                  <a:srgbClr val="FF5050"/>
                </a:solidFill>
              </a:rPr>
              <a:t>nhiak et al., 2011 QSR</a:t>
            </a:r>
            <a:endParaRPr lang="it-IT" altLang="it-IT" sz="1400" b="1">
              <a:solidFill>
                <a:srgbClr val="FF5050"/>
              </a:solidFill>
            </a:endParaRPr>
          </a:p>
        </p:txBody>
      </p:sp>
      <p:pic>
        <p:nvPicPr>
          <p:cNvPr id="6" name="Picture 2" descr="Zhorniak_et_al_Fig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0760" y="582614"/>
            <a:ext cx="4968875" cy="2530475"/>
          </a:xfrm>
          <a:prstGeom prst="rect">
            <a:avLst/>
          </a:prstGeom>
          <a:noFill/>
          <a:ln w="9525">
            <a:solidFill>
              <a:srgbClr val="FF9933"/>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7"/>
          <p:cNvSpPr txBox="1">
            <a:spLocks noChangeArrowheads="1"/>
          </p:cNvSpPr>
          <p:nvPr/>
        </p:nvSpPr>
        <p:spPr bwMode="auto">
          <a:xfrm>
            <a:off x="2344707" y="14068"/>
            <a:ext cx="28918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000" b="1" dirty="0">
                <a:solidFill>
                  <a:srgbClr val="FF5050"/>
                </a:solidFill>
              </a:rPr>
              <a:t>Re</a:t>
            </a:r>
            <a:r>
              <a:rPr lang="en-US" altLang="it-IT" sz="4000" b="1" dirty="0" err="1">
                <a:solidFill>
                  <a:srgbClr val="FF5050"/>
                </a:solidFill>
              </a:rPr>
              <a:t>nella</a:t>
            </a:r>
            <a:r>
              <a:rPr lang="en-US" altLang="it-IT" sz="4000" b="1" dirty="0">
                <a:solidFill>
                  <a:srgbClr val="FF5050"/>
                </a:solidFill>
              </a:rPr>
              <a:t> Cave</a:t>
            </a:r>
            <a:endParaRPr lang="it-IT" altLang="it-IT" sz="4000" b="1" dirty="0">
              <a:solidFill>
                <a:srgbClr val="FF5050"/>
              </a:solidFill>
            </a:endParaRPr>
          </a:p>
        </p:txBody>
      </p:sp>
      <p:sp>
        <p:nvSpPr>
          <p:cNvPr id="2" name="CasellaDiTesto 1"/>
          <p:cNvSpPr txBox="1"/>
          <p:nvPr/>
        </p:nvSpPr>
        <p:spPr>
          <a:xfrm>
            <a:off x="7573181" y="3962590"/>
            <a:ext cx="3976394" cy="1569660"/>
          </a:xfrm>
          <a:prstGeom prst="rect">
            <a:avLst/>
          </a:prstGeom>
          <a:noFill/>
        </p:spPr>
        <p:txBody>
          <a:bodyPr wrap="square" rtlCol="0">
            <a:spAutoFit/>
          </a:bodyPr>
          <a:lstStyle/>
          <a:p>
            <a:pPr algn="just"/>
            <a:r>
              <a:rPr lang="en-GB" sz="2400" dirty="0" smtClean="0">
                <a:solidFill>
                  <a:schemeClr val="accent1"/>
                </a:solidFill>
                <a:latin typeface="Agency FB" panose="020B0503020202020204" pitchFamily="34" charset="0"/>
              </a:rPr>
              <a:t>The peculiar morphology of the cave allows recording exceptional flooding event in the form of thin sandy layers embedded within flowstone deposition </a:t>
            </a:r>
            <a:endParaRPr lang="en-GB" sz="2400" dirty="0">
              <a:solidFill>
                <a:schemeClr val="accent1"/>
              </a:solidFill>
              <a:latin typeface="Agency FB" panose="020B0503020202020204" pitchFamily="34" charset="0"/>
            </a:endParaRPr>
          </a:p>
        </p:txBody>
      </p:sp>
    </p:spTree>
    <p:extLst>
      <p:ext uri="{BB962C8B-B14F-4D97-AF65-F5344CB8AC3E}">
        <p14:creationId xmlns:p14="http://schemas.microsoft.com/office/powerpoint/2010/main" val="19790799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Zhorniak_et_al_Fig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3251" y="476251"/>
            <a:ext cx="8780463" cy="4951413"/>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pic>
      <p:sp>
        <p:nvSpPr>
          <p:cNvPr id="47107" name="Text Box 3"/>
          <p:cNvSpPr txBox="1">
            <a:spLocks noChangeArrowheads="1"/>
          </p:cNvSpPr>
          <p:nvPr/>
        </p:nvSpPr>
        <p:spPr bwMode="auto">
          <a:xfrm>
            <a:off x="7896226" y="5084764"/>
            <a:ext cx="164949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400" b="1">
                <a:solidFill>
                  <a:srgbClr val="FF5050"/>
                </a:solidFill>
              </a:rPr>
              <a:t>Zor</a:t>
            </a:r>
            <a:r>
              <a:rPr lang="en-US" altLang="it-IT" sz="1400" b="1">
                <a:solidFill>
                  <a:srgbClr val="FF5050"/>
                </a:solidFill>
              </a:rPr>
              <a:t>nhiak et al., QSR</a:t>
            </a:r>
            <a:endParaRPr lang="it-IT" altLang="it-IT" sz="1400" b="1">
              <a:solidFill>
                <a:srgbClr val="FF5050"/>
              </a:solidFill>
            </a:endParaRPr>
          </a:p>
        </p:txBody>
      </p:sp>
      <p:sp>
        <p:nvSpPr>
          <p:cNvPr id="47108" name="Text Box 4"/>
          <p:cNvSpPr txBox="1">
            <a:spLocks noChangeArrowheads="1"/>
          </p:cNvSpPr>
          <p:nvPr/>
        </p:nvSpPr>
        <p:spPr bwMode="auto">
          <a:xfrm>
            <a:off x="2495551" y="5805489"/>
            <a:ext cx="7177799" cy="646331"/>
          </a:xfrm>
          <a:prstGeom prst="rect">
            <a:avLst/>
          </a:prstGeom>
          <a:noFill/>
          <a:ln w="9525">
            <a:solidFill>
              <a:srgbClr val="FF5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solidFill>
                  <a:srgbClr val="FF5050"/>
                </a:solidFill>
              </a:rPr>
              <a:t>The deposition of the clastic layer at Renella is (within age errors) perfectly</a:t>
            </a:r>
          </a:p>
          <a:p>
            <a:r>
              <a:rPr lang="en-US" altLang="it-IT">
                <a:solidFill>
                  <a:srgbClr val="FF5050"/>
                </a:solidFill>
              </a:rPr>
              <a:t>in agreement with the phase of lower oxygen isotopes values in CC26. </a:t>
            </a:r>
          </a:p>
        </p:txBody>
      </p:sp>
      <p:sp>
        <p:nvSpPr>
          <p:cNvPr id="47109" name="Rectangle 5"/>
          <p:cNvSpPr>
            <a:spLocks noChangeArrowheads="1"/>
          </p:cNvSpPr>
          <p:nvPr/>
        </p:nvSpPr>
        <p:spPr bwMode="auto">
          <a:xfrm>
            <a:off x="6383338" y="692150"/>
            <a:ext cx="576262" cy="4032250"/>
          </a:xfrm>
          <a:prstGeom prst="rect">
            <a:avLst/>
          </a:prstGeom>
          <a:solidFill>
            <a:srgbClr val="00FF00">
              <a:alpha val="25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7110" name="Rectangle 6"/>
          <p:cNvSpPr>
            <a:spLocks noChangeArrowheads="1"/>
          </p:cNvSpPr>
          <p:nvPr/>
        </p:nvSpPr>
        <p:spPr bwMode="auto">
          <a:xfrm>
            <a:off x="5448300" y="1700214"/>
            <a:ext cx="935038" cy="3024187"/>
          </a:xfrm>
          <a:prstGeom prst="rect">
            <a:avLst/>
          </a:prstGeom>
          <a:solidFill>
            <a:srgbClr val="CC99FF">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7111" name="Rectangle 7"/>
          <p:cNvSpPr>
            <a:spLocks noChangeArrowheads="1"/>
          </p:cNvSpPr>
          <p:nvPr/>
        </p:nvSpPr>
        <p:spPr bwMode="auto">
          <a:xfrm>
            <a:off x="3216275" y="1700214"/>
            <a:ext cx="287338" cy="3024187"/>
          </a:xfrm>
          <a:prstGeom prst="rect">
            <a:avLst/>
          </a:prstGeom>
          <a:solidFill>
            <a:srgbClr val="CC99FF">
              <a:alpha val="52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7112" name="Rectangle 8"/>
          <p:cNvSpPr>
            <a:spLocks noChangeArrowheads="1"/>
          </p:cNvSpPr>
          <p:nvPr/>
        </p:nvSpPr>
        <p:spPr bwMode="auto">
          <a:xfrm>
            <a:off x="7248525" y="1196976"/>
            <a:ext cx="287338" cy="3527425"/>
          </a:xfrm>
          <a:prstGeom prst="rect">
            <a:avLst/>
          </a:prstGeom>
          <a:solidFill>
            <a:srgbClr val="339966">
              <a:alpha val="37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 name="Freccia bidirezionale verticale 1"/>
          <p:cNvSpPr/>
          <p:nvPr/>
        </p:nvSpPr>
        <p:spPr>
          <a:xfrm>
            <a:off x="10893425" y="476251"/>
            <a:ext cx="267287" cy="475041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CasellaDiTesto 2"/>
          <p:cNvSpPr txBox="1"/>
          <p:nvPr/>
        </p:nvSpPr>
        <p:spPr>
          <a:xfrm>
            <a:off x="10741077" y="5436157"/>
            <a:ext cx="839269" cy="369332"/>
          </a:xfrm>
          <a:prstGeom prst="rect">
            <a:avLst/>
          </a:prstGeom>
          <a:noFill/>
        </p:spPr>
        <p:txBody>
          <a:bodyPr wrap="none" rtlCol="0">
            <a:spAutoFit/>
          </a:bodyPr>
          <a:lstStyle/>
          <a:p>
            <a:r>
              <a:rPr lang="it-IT" dirty="0" err="1" smtClean="0"/>
              <a:t>Wetter</a:t>
            </a:r>
            <a:endParaRPr lang="it-IT" dirty="0"/>
          </a:p>
        </p:txBody>
      </p:sp>
      <p:sp>
        <p:nvSpPr>
          <p:cNvPr id="11" name="CasellaDiTesto 10"/>
          <p:cNvSpPr txBox="1"/>
          <p:nvPr/>
        </p:nvSpPr>
        <p:spPr>
          <a:xfrm>
            <a:off x="10653714" y="106919"/>
            <a:ext cx="655949" cy="369332"/>
          </a:xfrm>
          <a:prstGeom prst="rect">
            <a:avLst/>
          </a:prstGeom>
          <a:noFill/>
        </p:spPr>
        <p:txBody>
          <a:bodyPr wrap="none" rtlCol="0">
            <a:spAutoFit/>
          </a:bodyPr>
          <a:lstStyle/>
          <a:p>
            <a:r>
              <a:rPr lang="it-IT" dirty="0" err="1" smtClean="0"/>
              <a:t>Drier</a:t>
            </a:r>
            <a:endParaRPr lang="it-IT" dirty="0"/>
          </a:p>
        </p:txBody>
      </p:sp>
    </p:spTree>
    <p:extLst>
      <p:ext uri="{BB962C8B-B14F-4D97-AF65-F5344CB8AC3E}">
        <p14:creationId xmlns:p14="http://schemas.microsoft.com/office/powerpoint/2010/main" val="1835536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7940754" y="1019490"/>
            <a:ext cx="4037428" cy="830997"/>
          </a:xfrm>
          <a:prstGeom prst="rect">
            <a:avLst/>
          </a:prstGeom>
          <a:noFill/>
        </p:spPr>
        <p:txBody>
          <a:bodyPr wrap="square" rtlCol="0">
            <a:spAutoFit/>
          </a:bodyPr>
          <a:lstStyle/>
          <a:p>
            <a:r>
              <a:rPr lang="it-IT" sz="2400" dirty="0" err="1" smtClean="0">
                <a:latin typeface="Agency FB" panose="020B0503020202020204" pitchFamily="34" charset="0"/>
              </a:rPr>
              <a:t>We</a:t>
            </a:r>
            <a:r>
              <a:rPr lang="it-IT" sz="2400" dirty="0" smtClean="0">
                <a:latin typeface="Agency FB" panose="020B0503020202020204" pitchFamily="34" charset="0"/>
              </a:rPr>
              <a:t> are </a:t>
            </a:r>
            <a:r>
              <a:rPr lang="it-IT" sz="2400" dirty="0" err="1" smtClean="0">
                <a:latin typeface="Agency FB" panose="020B0503020202020204" pitchFamily="34" charset="0"/>
              </a:rPr>
              <a:t>working</a:t>
            </a:r>
            <a:r>
              <a:rPr lang="it-IT" sz="2400" dirty="0" smtClean="0">
                <a:latin typeface="Agency FB" panose="020B0503020202020204" pitchFamily="34" charset="0"/>
              </a:rPr>
              <a:t> </a:t>
            </a:r>
            <a:r>
              <a:rPr lang="it-IT" sz="2400" dirty="0" smtClean="0">
                <a:latin typeface="Agency FB" panose="020B0503020202020204" pitchFamily="34" charset="0"/>
              </a:rPr>
              <a:t>on the </a:t>
            </a:r>
            <a:r>
              <a:rPr lang="it-IT" sz="2400" dirty="0" err="1" smtClean="0">
                <a:latin typeface="Agency FB" panose="020B0503020202020204" pitchFamily="34" charset="0"/>
              </a:rPr>
              <a:t>climate</a:t>
            </a:r>
            <a:r>
              <a:rPr lang="it-IT" sz="2400" dirty="0" smtClean="0">
                <a:latin typeface="Agency FB" panose="020B0503020202020204" pitchFamily="34" charset="0"/>
              </a:rPr>
              <a:t> and </a:t>
            </a:r>
            <a:r>
              <a:rPr lang="it-IT" sz="2400" dirty="0" err="1" smtClean="0">
                <a:latin typeface="Agency FB" panose="020B0503020202020204" pitchFamily="34" charset="0"/>
              </a:rPr>
              <a:t>flooding</a:t>
            </a:r>
            <a:r>
              <a:rPr lang="it-IT" sz="2400" dirty="0" smtClean="0">
                <a:latin typeface="Agency FB" panose="020B0503020202020204" pitchFamily="34" charset="0"/>
              </a:rPr>
              <a:t> </a:t>
            </a:r>
            <a:r>
              <a:rPr lang="it-IT" sz="2400" dirty="0" err="1" smtClean="0">
                <a:latin typeface="Agency FB" panose="020B0503020202020204" pitchFamily="34" charset="0"/>
              </a:rPr>
              <a:t>events</a:t>
            </a:r>
            <a:r>
              <a:rPr lang="it-IT" sz="2400" dirty="0" smtClean="0">
                <a:latin typeface="Agency FB" panose="020B0503020202020204" pitchFamily="34" charset="0"/>
              </a:rPr>
              <a:t> </a:t>
            </a:r>
            <a:r>
              <a:rPr lang="it-IT" sz="2400" dirty="0" smtClean="0">
                <a:latin typeface="Agency FB" panose="020B0503020202020204" pitchFamily="34" charset="0"/>
              </a:rPr>
              <a:t>in the last 2000 </a:t>
            </a:r>
            <a:r>
              <a:rPr lang="it-IT" sz="2400" dirty="0" err="1" smtClean="0">
                <a:latin typeface="Agency FB" panose="020B0503020202020204" pitchFamily="34" charset="0"/>
              </a:rPr>
              <a:t>yr</a:t>
            </a:r>
            <a:r>
              <a:rPr lang="it-IT" sz="2400" dirty="0">
                <a:latin typeface="Agency FB" panose="020B0503020202020204" pitchFamily="34" charset="0"/>
              </a:rPr>
              <a:t>.</a:t>
            </a:r>
            <a:r>
              <a:rPr lang="it-IT" sz="2400" dirty="0" smtClean="0">
                <a:latin typeface="Agency FB" panose="020B0503020202020204" pitchFamily="34" charset="0"/>
              </a:rPr>
              <a:t>   </a:t>
            </a:r>
            <a:endParaRPr lang="it-IT" sz="2400" dirty="0">
              <a:latin typeface="Agency FB" panose="020B0503020202020204" pitchFamily="34" charset="0"/>
            </a:endParaRPr>
          </a:p>
        </p:txBody>
      </p:sp>
      <p:pic>
        <p:nvPicPr>
          <p:cNvPr id="4" name="Immagine 3"/>
          <p:cNvPicPr/>
          <p:nvPr/>
        </p:nvPicPr>
        <p:blipFill>
          <a:blip r:embed="rId2" cstate="print">
            <a:extLst>
              <a:ext uri="{28A0092B-C50C-407E-A947-70E740481C1C}">
                <a14:useLocalDpi xmlns:a14="http://schemas.microsoft.com/office/drawing/2010/main" val="0"/>
              </a:ext>
            </a:extLst>
          </a:blip>
          <a:stretch>
            <a:fillRect/>
          </a:stretch>
        </p:blipFill>
        <p:spPr>
          <a:xfrm>
            <a:off x="176527" y="520896"/>
            <a:ext cx="3326329" cy="2334454"/>
          </a:xfrm>
          <a:prstGeom prst="rect">
            <a:avLst/>
          </a:prstGeom>
        </p:spPr>
      </p:pic>
      <p:grpSp>
        <p:nvGrpSpPr>
          <p:cNvPr id="10" name="Gruppo 9"/>
          <p:cNvGrpSpPr/>
          <p:nvPr/>
        </p:nvGrpSpPr>
        <p:grpSpPr>
          <a:xfrm>
            <a:off x="3123028" y="735963"/>
            <a:ext cx="5767636" cy="5995428"/>
            <a:chOff x="3123028" y="735963"/>
            <a:chExt cx="5767636" cy="5995428"/>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4045" y="735963"/>
              <a:ext cx="5626619" cy="5995428"/>
            </a:xfrm>
            <a:prstGeom prst="rect">
              <a:avLst/>
            </a:prstGeom>
          </p:spPr>
        </p:pic>
        <p:cxnSp>
          <p:nvCxnSpPr>
            <p:cNvPr id="6" name="Connettore 2 5"/>
            <p:cNvCxnSpPr/>
            <p:nvPr/>
          </p:nvCxnSpPr>
          <p:spPr>
            <a:xfrm flipH="1" flipV="1">
              <a:off x="5387926" y="4346917"/>
              <a:ext cx="506437" cy="6189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3123028" y="2672862"/>
              <a:ext cx="956603" cy="6893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p:cNvCxnSpPr/>
            <p:nvPr/>
          </p:nvCxnSpPr>
          <p:spPr>
            <a:xfrm flipH="1" flipV="1">
              <a:off x="5942920" y="2672862"/>
              <a:ext cx="506437" cy="6189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sp>
        <p:nvSpPr>
          <p:cNvPr id="5" name="CasellaDiTesto 4"/>
          <p:cNvSpPr txBox="1"/>
          <p:nvPr/>
        </p:nvSpPr>
        <p:spPr>
          <a:xfrm>
            <a:off x="8890664" y="4704285"/>
            <a:ext cx="1952779" cy="523220"/>
          </a:xfrm>
          <a:prstGeom prst="rect">
            <a:avLst/>
          </a:prstGeom>
          <a:noFill/>
        </p:spPr>
        <p:txBody>
          <a:bodyPr wrap="none" rtlCol="0">
            <a:spAutoFit/>
          </a:bodyPr>
          <a:lstStyle/>
          <a:p>
            <a:r>
              <a:rPr lang="it-IT" sz="2800" dirty="0" smtClean="0">
                <a:latin typeface="Agency FB" panose="020B0503020202020204" pitchFamily="34" charset="0"/>
              </a:rPr>
              <a:t>Stalagmite RL12</a:t>
            </a:r>
            <a:endParaRPr lang="it-IT" sz="2800" dirty="0">
              <a:latin typeface="Agency FB" panose="020B0503020202020204" pitchFamily="34" charset="0"/>
            </a:endParaRPr>
          </a:p>
        </p:txBody>
      </p:sp>
    </p:spTree>
    <p:extLst>
      <p:ext uri="{BB962C8B-B14F-4D97-AF65-F5344CB8AC3E}">
        <p14:creationId xmlns:p14="http://schemas.microsoft.com/office/powerpoint/2010/main" val="2051743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Instrumental_Temperature_Rec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602" y="63478"/>
            <a:ext cx="8668274" cy="64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2906332" y="6488668"/>
            <a:ext cx="7049037" cy="369332"/>
          </a:xfrm>
          <a:prstGeom prst="rect">
            <a:avLst/>
          </a:prstGeom>
        </p:spPr>
        <p:txBody>
          <a:bodyPr wrap="square">
            <a:spAutoFit/>
          </a:bodyPr>
          <a:lstStyle/>
          <a:p>
            <a:pPr>
              <a:spcBef>
                <a:spcPct val="0"/>
              </a:spcBef>
            </a:pPr>
            <a:r>
              <a:rPr lang="it-IT" altLang="it-IT" dirty="0">
                <a:latin typeface="Times New Roman" panose="02020603050405020304" pitchFamily="18" charset="0"/>
              </a:rPr>
              <a:t>(Harris, et al. 2006. </a:t>
            </a:r>
            <a:r>
              <a:rPr lang="it-IT" altLang="it-IT" dirty="0" smtClean="0">
                <a:latin typeface="Times New Roman" panose="02020603050405020304" pitchFamily="18" charset="0"/>
              </a:rPr>
              <a:t> </a:t>
            </a:r>
            <a:r>
              <a:rPr lang="it-IT" altLang="it-IT" i="1" dirty="0" smtClean="0">
                <a:latin typeface="Times New Roman" panose="02020603050405020304" pitchFamily="18" charset="0"/>
              </a:rPr>
              <a:t>Journal </a:t>
            </a:r>
            <a:r>
              <a:rPr lang="it-IT" altLang="it-IT" i="1" dirty="0" err="1">
                <a:latin typeface="Times New Roman" panose="02020603050405020304" pitchFamily="18" charset="0"/>
              </a:rPr>
              <a:t>Geophysical</a:t>
            </a:r>
            <a:r>
              <a:rPr lang="it-IT" altLang="it-IT" i="1" dirty="0">
                <a:latin typeface="Times New Roman" panose="02020603050405020304" pitchFamily="18" charset="0"/>
              </a:rPr>
              <a:t> </a:t>
            </a:r>
            <a:r>
              <a:rPr lang="it-IT" altLang="it-IT" i="1" dirty="0" err="1">
                <a:latin typeface="Times New Roman" panose="02020603050405020304" pitchFamily="18" charset="0"/>
              </a:rPr>
              <a:t>Research</a:t>
            </a:r>
            <a:r>
              <a:rPr lang="it-IT" altLang="it-IT" dirty="0">
                <a:latin typeface="Times New Roman" panose="02020603050405020304" pitchFamily="18" charset="0"/>
              </a:rPr>
              <a:t> </a:t>
            </a:r>
            <a:r>
              <a:rPr lang="it-IT" altLang="it-IT" b="1" dirty="0">
                <a:latin typeface="Times New Roman" panose="02020603050405020304" pitchFamily="18" charset="0"/>
              </a:rPr>
              <a:t>111</a:t>
            </a:r>
            <a:r>
              <a:rPr lang="it-IT" altLang="it-IT" dirty="0">
                <a:latin typeface="Times New Roman" panose="02020603050405020304" pitchFamily="18" charset="0"/>
              </a:rPr>
              <a:t>: D12106)</a:t>
            </a:r>
            <a:endParaRPr lang="it-IT" dirty="0"/>
          </a:p>
        </p:txBody>
      </p:sp>
    </p:spTree>
    <p:extLst>
      <p:ext uri="{BB962C8B-B14F-4D97-AF65-F5344CB8AC3E}">
        <p14:creationId xmlns:p14="http://schemas.microsoft.com/office/powerpoint/2010/main" val="724246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1980793" y="686414"/>
            <a:ext cx="8029480" cy="6093416"/>
            <a:chOff x="1980793" y="397658"/>
            <a:chExt cx="8029480" cy="6093416"/>
          </a:xfrm>
        </p:grpSpPr>
        <p:pic>
          <p:nvPicPr>
            <p:cNvPr id="2" name="Immagine 1"/>
            <p:cNvPicPr>
              <a:picLocks noChangeAspect="1"/>
            </p:cNvPicPr>
            <p:nvPr/>
          </p:nvPicPr>
          <p:blipFill>
            <a:blip r:embed="rId2"/>
            <a:stretch>
              <a:fillRect/>
            </a:stretch>
          </p:blipFill>
          <p:spPr>
            <a:xfrm>
              <a:off x="1980793" y="397658"/>
              <a:ext cx="8029480" cy="6093416"/>
            </a:xfrm>
            <a:prstGeom prst="rect">
              <a:avLst/>
            </a:prstGeom>
          </p:spPr>
        </p:pic>
        <p:sp>
          <p:nvSpPr>
            <p:cNvPr id="3" name="Rettangolo 2"/>
            <p:cNvSpPr/>
            <p:nvPr/>
          </p:nvSpPr>
          <p:spPr>
            <a:xfrm>
              <a:off x="5277853" y="577517"/>
              <a:ext cx="962526" cy="5149516"/>
            </a:xfrm>
            <a:prstGeom prst="rect">
              <a:avLst/>
            </a:prstGeom>
            <a:solidFill>
              <a:schemeClr val="accent1">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 name="CasellaDiTesto 4"/>
          <p:cNvSpPr txBox="1"/>
          <p:nvPr/>
        </p:nvSpPr>
        <p:spPr>
          <a:xfrm>
            <a:off x="6445826" y="5492361"/>
            <a:ext cx="1679499" cy="369332"/>
          </a:xfrm>
          <a:prstGeom prst="rect">
            <a:avLst/>
          </a:prstGeom>
          <a:noFill/>
        </p:spPr>
        <p:txBody>
          <a:bodyPr wrap="none" rtlCol="0">
            <a:spAutoFit/>
          </a:bodyPr>
          <a:lstStyle/>
          <a:p>
            <a:r>
              <a:rPr lang="it-IT" dirty="0" err="1" smtClean="0"/>
              <a:t>Very</a:t>
            </a:r>
            <a:r>
              <a:rPr lang="it-IT" dirty="0" smtClean="0"/>
              <a:t> </a:t>
            </a:r>
            <a:r>
              <a:rPr lang="it-IT" dirty="0" err="1" smtClean="0"/>
              <a:t>wet</a:t>
            </a:r>
            <a:r>
              <a:rPr lang="it-IT" dirty="0" smtClean="0"/>
              <a:t> </a:t>
            </a:r>
            <a:r>
              <a:rPr lang="it-IT" dirty="0" err="1" smtClean="0"/>
              <a:t>period</a:t>
            </a:r>
            <a:endParaRPr lang="it-IT" dirty="0"/>
          </a:p>
        </p:txBody>
      </p:sp>
      <p:cxnSp>
        <p:nvCxnSpPr>
          <p:cNvPr id="7" name="Connettore 1 6"/>
          <p:cNvCxnSpPr/>
          <p:nvPr/>
        </p:nvCxnSpPr>
        <p:spPr>
          <a:xfrm>
            <a:off x="5754902" y="718498"/>
            <a:ext cx="461007"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6464969" y="542036"/>
            <a:ext cx="1456040" cy="369332"/>
          </a:xfrm>
          <a:prstGeom prst="rect">
            <a:avLst/>
          </a:prstGeom>
          <a:noFill/>
        </p:spPr>
        <p:txBody>
          <a:bodyPr wrap="none" rtlCol="0">
            <a:spAutoFit/>
          </a:bodyPr>
          <a:lstStyle/>
          <a:p>
            <a:r>
              <a:rPr lang="it-IT" dirty="0" smtClean="0"/>
              <a:t>San Frediano </a:t>
            </a:r>
            <a:endParaRPr lang="it-IT" dirty="0"/>
          </a:p>
        </p:txBody>
      </p:sp>
      <p:cxnSp>
        <p:nvCxnSpPr>
          <p:cNvPr id="11" name="Connettore 1 10"/>
          <p:cNvCxnSpPr/>
          <p:nvPr/>
        </p:nvCxnSpPr>
        <p:spPr>
          <a:xfrm>
            <a:off x="5634436" y="566100"/>
            <a:ext cx="198632" cy="462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5929057" y="317623"/>
            <a:ext cx="4496359" cy="369332"/>
          </a:xfrm>
          <a:prstGeom prst="rect">
            <a:avLst/>
          </a:prstGeom>
          <a:noFill/>
        </p:spPr>
        <p:txBody>
          <a:bodyPr wrap="none" rtlCol="0">
            <a:spAutoFit/>
          </a:bodyPr>
          <a:lstStyle/>
          <a:p>
            <a:r>
              <a:rPr lang="it-IT" dirty="0" smtClean="0"/>
              <a:t>Rotta della Cucca (Diluvium di Paolo Diacono) </a:t>
            </a:r>
            <a:endParaRPr lang="it-IT" dirty="0"/>
          </a:p>
        </p:txBody>
      </p:sp>
    </p:spTree>
    <p:extLst>
      <p:ext uri="{BB962C8B-B14F-4D97-AF65-F5344CB8AC3E}">
        <p14:creationId xmlns:p14="http://schemas.microsoft.com/office/powerpoint/2010/main" val="35899937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624689" y="452204"/>
            <a:ext cx="4417255" cy="6186309"/>
          </a:xfrm>
          <a:prstGeom prst="rect">
            <a:avLst/>
          </a:prstGeom>
        </p:spPr>
        <p:txBody>
          <a:bodyPr wrap="square">
            <a:spAutoFit/>
          </a:bodyPr>
          <a:lstStyle/>
          <a:p>
            <a:pPr algn="just"/>
            <a:r>
              <a:rPr lang="it-IT" b="1" i="0" dirty="0" smtClean="0">
                <a:solidFill>
                  <a:schemeClr val="tx2"/>
                </a:solidFill>
                <a:effectLst/>
                <a:latin typeface="Agency FB" panose="020B0503020202020204" pitchFamily="34" charset="0"/>
              </a:rPr>
              <a:t>Frediano di Lucca</a:t>
            </a:r>
            <a:r>
              <a:rPr lang="it-IT" b="0" i="0" dirty="0" smtClean="0">
                <a:solidFill>
                  <a:schemeClr val="tx2"/>
                </a:solidFill>
                <a:effectLst/>
                <a:latin typeface="Agency FB" panose="020B0503020202020204" pitchFamily="34" charset="0"/>
              </a:rPr>
              <a:t> (</a:t>
            </a:r>
            <a:r>
              <a:rPr lang="it-IT" b="0" i="0" u="none" strike="noStrike" dirty="0" smtClean="0">
                <a:solidFill>
                  <a:schemeClr val="tx2"/>
                </a:solidFill>
                <a:effectLst/>
                <a:latin typeface="Agency FB" panose="020B0503020202020204" pitchFamily="34" charset="0"/>
              </a:rPr>
              <a:t>Irlanda</a:t>
            </a:r>
            <a:r>
              <a:rPr lang="it-IT" b="0" i="0" dirty="0" smtClean="0">
                <a:solidFill>
                  <a:schemeClr val="tx2"/>
                </a:solidFill>
                <a:effectLst/>
                <a:latin typeface="Agency FB" panose="020B0503020202020204" pitchFamily="34" charset="0"/>
              </a:rPr>
              <a:t>, dopo il </a:t>
            </a:r>
            <a:r>
              <a:rPr lang="it-IT" b="0" i="0" u="none" strike="noStrike" dirty="0" smtClean="0">
                <a:solidFill>
                  <a:schemeClr val="tx2"/>
                </a:solidFill>
                <a:effectLst/>
                <a:latin typeface="Agency FB" panose="020B0503020202020204" pitchFamily="34" charset="0"/>
              </a:rPr>
              <a:t>500</a:t>
            </a:r>
            <a:r>
              <a:rPr lang="it-IT" b="0" i="0" dirty="0" smtClean="0">
                <a:solidFill>
                  <a:schemeClr val="tx2"/>
                </a:solidFill>
                <a:effectLst/>
                <a:latin typeface="Agency FB" panose="020B0503020202020204" pitchFamily="34" charset="0"/>
              </a:rPr>
              <a:t> – </a:t>
            </a:r>
            <a:r>
              <a:rPr lang="it-IT" b="0" i="0" u="none" strike="noStrike" dirty="0" smtClean="0">
                <a:solidFill>
                  <a:schemeClr val="tx2"/>
                </a:solidFill>
                <a:effectLst/>
                <a:latin typeface="Agency FB" panose="020B0503020202020204" pitchFamily="34" charset="0"/>
              </a:rPr>
              <a:t>Lucca</a:t>
            </a:r>
            <a:r>
              <a:rPr lang="it-IT" b="0" i="0" dirty="0" smtClean="0">
                <a:solidFill>
                  <a:schemeClr val="tx2"/>
                </a:solidFill>
                <a:effectLst/>
                <a:latin typeface="Agency FB" panose="020B0503020202020204" pitchFamily="34" charset="0"/>
              </a:rPr>
              <a:t>, </a:t>
            </a:r>
            <a:r>
              <a:rPr lang="it-IT" b="0" i="0" u="none" strike="noStrike" dirty="0" smtClean="0">
                <a:solidFill>
                  <a:schemeClr val="tx2"/>
                </a:solidFill>
                <a:effectLst/>
                <a:latin typeface="Agency FB" panose="020B0503020202020204" pitchFamily="34" charset="0"/>
              </a:rPr>
              <a:t>18 marzo</a:t>
            </a:r>
            <a:r>
              <a:rPr lang="it-IT" b="0" i="0" dirty="0" smtClean="0">
                <a:solidFill>
                  <a:schemeClr val="tx2"/>
                </a:solidFill>
                <a:effectLst/>
                <a:latin typeface="Agency FB" panose="020B0503020202020204" pitchFamily="34" charset="0"/>
              </a:rPr>
              <a:t> </a:t>
            </a:r>
            <a:r>
              <a:rPr lang="it-IT" b="0" i="0" u="none" strike="noStrike" dirty="0" smtClean="0">
                <a:solidFill>
                  <a:schemeClr val="tx2"/>
                </a:solidFill>
                <a:effectLst/>
                <a:latin typeface="Agency FB" panose="020B0503020202020204" pitchFamily="34" charset="0"/>
              </a:rPr>
              <a:t>588</a:t>
            </a:r>
            <a:r>
              <a:rPr lang="it-IT" b="0" i="0" dirty="0" smtClean="0">
                <a:solidFill>
                  <a:schemeClr val="tx2"/>
                </a:solidFill>
                <a:effectLst/>
                <a:latin typeface="Agency FB" panose="020B0503020202020204" pitchFamily="34" charset="0"/>
              </a:rPr>
              <a:t>) è stato un </a:t>
            </a:r>
            <a:r>
              <a:rPr lang="it-IT" b="0" i="0" u="none" strike="noStrike" dirty="0" smtClean="0">
                <a:solidFill>
                  <a:schemeClr val="tx2"/>
                </a:solidFill>
                <a:effectLst/>
                <a:latin typeface="Agency FB" panose="020B0503020202020204" pitchFamily="34" charset="0"/>
              </a:rPr>
              <a:t>vescovo</a:t>
            </a:r>
            <a:r>
              <a:rPr lang="it-IT" b="0" i="0" dirty="0" smtClean="0">
                <a:solidFill>
                  <a:schemeClr val="tx2"/>
                </a:solidFill>
                <a:effectLst/>
                <a:latin typeface="Agency FB" panose="020B0503020202020204" pitchFamily="34" charset="0"/>
              </a:rPr>
              <a:t> </a:t>
            </a:r>
            <a:r>
              <a:rPr lang="it-IT" b="0" i="0" u="none" strike="noStrike" dirty="0" smtClean="0">
                <a:solidFill>
                  <a:schemeClr val="tx2"/>
                </a:solidFill>
                <a:effectLst/>
                <a:latin typeface="Agency FB" panose="020B0503020202020204" pitchFamily="34" charset="0"/>
              </a:rPr>
              <a:t>irlandese</a:t>
            </a:r>
            <a:r>
              <a:rPr lang="it-IT" b="0" i="0" dirty="0" smtClean="0">
                <a:solidFill>
                  <a:schemeClr val="tx2"/>
                </a:solidFill>
                <a:effectLst/>
                <a:latin typeface="Agency FB" panose="020B0503020202020204" pitchFamily="34" charset="0"/>
              </a:rPr>
              <a:t>. Fu </a:t>
            </a:r>
            <a:r>
              <a:rPr lang="it-IT" b="0" i="0" u="none" strike="noStrike" dirty="0" smtClean="0">
                <a:solidFill>
                  <a:schemeClr val="tx2"/>
                </a:solidFill>
                <a:effectLst/>
                <a:latin typeface="Agency FB" panose="020B0503020202020204" pitchFamily="34" charset="0"/>
              </a:rPr>
              <a:t>vescovo di Lucca</a:t>
            </a:r>
            <a:r>
              <a:rPr lang="it-IT" b="0" i="0" dirty="0" smtClean="0">
                <a:solidFill>
                  <a:schemeClr val="tx2"/>
                </a:solidFill>
                <a:effectLst/>
                <a:latin typeface="Agency FB" panose="020B0503020202020204" pitchFamily="34" charset="0"/>
              </a:rPr>
              <a:t> dal </a:t>
            </a:r>
            <a:r>
              <a:rPr lang="it-IT" b="0" i="0" u="none" strike="noStrike" dirty="0" smtClean="0">
                <a:solidFill>
                  <a:schemeClr val="tx2"/>
                </a:solidFill>
                <a:effectLst/>
                <a:latin typeface="Agency FB" panose="020B0503020202020204" pitchFamily="34" charset="0"/>
              </a:rPr>
              <a:t>566</a:t>
            </a:r>
            <a:r>
              <a:rPr lang="it-IT" b="0" i="0" dirty="0" smtClean="0">
                <a:solidFill>
                  <a:schemeClr val="tx2"/>
                </a:solidFill>
                <a:effectLst/>
                <a:latin typeface="Agency FB" panose="020B0503020202020204" pitchFamily="34" charset="0"/>
              </a:rPr>
              <a:t> alla sua morte. Le fonti agiografiche ce lo descrivono come un monaco irlandese, figlio del re dell'</a:t>
            </a:r>
            <a:r>
              <a:rPr lang="it-IT" b="0" i="0" u="none" strike="noStrike" dirty="0" smtClean="0">
                <a:solidFill>
                  <a:schemeClr val="tx2"/>
                </a:solidFill>
                <a:effectLst/>
                <a:latin typeface="Agency FB" panose="020B0503020202020204" pitchFamily="34" charset="0"/>
              </a:rPr>
              <a:t>Ulster</a:t>
            </a:r>
            <a:r>
              <a:rPr lang="it-IT" b="0" i="0" dirty="0" smtClean="0">
                <a:solidFill>
                  <a:schemeClr val="tx2"/>
                </a:solidFill>
                <a:effectLst/>
                <a:latin typeface="Agency FB" panose="020B0503020202020204" pitchFamily="34" charset="0"/>
              </a:rPr>
              <a:t> </a:t>
            </a:r>
            <a:r>
              <a:rPr lang="it-IT" b="0" i="0" dirty="0" err="1" smtClean="0">
                <a:solidFill>
                  <a:schemeClr val="tx2"/>
                </a:solidFill>
                <a:effectLst/>
                <a:latin typeface="Agency FB" panose="020B0503020202020204" pitchFamily="34" charset="0"/>
              </a:rPr>
              <a:t>Ultach</a:t>
            </a:r>
            <a:r>
              <a:rPr lang="it-IT" b="0" i="0" dirty="0" smtClean="0">
                <a:solidFill>
                  <a:schemeClr val="tx2"/>
                </a:solidFill>
                <a:effectLst/>
                <a:latin typeface="Agency FB" panose="020B0503020202020204" pitchFamily="34" charset="0"/>
              </a:rPr>
              <a:t> (</a:t>
            </a:r>
            <a:r>
              <a:rPr lang="it-IT" b="0" i="1" dirty="0" err="1" smtClean="0">
                <a:solidFill>
                  <a:schemeClr val="tx2"/>
                </a:solidFill>
                <a:effectLst/>
                <a:latin typeface="Agency FB" panose="020B0503020202020204" pitchFamily="34" charset="0"/>
              </a:rPr>
              <a:t>Ultonius</a:t>
            </a:r>
            <a:r>
              <a:rPr lang="it-IT" b="0" i="0" dirty="0" smtClean="0">
                <a:solidFill>
                  <a:schemeClr val="tx2"/>
                </a:solidFill>
                <a:effectLst/>
                <a:latin typeface="Agency FB" panose="020B0503020202020204" pitchFamily="34" charset="0"/>
              </a:rPr>
              <a:t>). </a:t>
            </a:r>
            <a:r>
              <a:rPr lang="it-IT" dirty="0">
                <a:solidFill>
                  <a:schemeClr val="tx2"/>
                </a:solidFill>
                <a:latin typeface="Agency FB" panose="020B0503020202020204" pitchFamily="34" charset="0"/>
              </a:rPr>
              <a:t>Educato nei monasteri irlandesi, ordinato presbitero decise di recarsi a Roma in pellegrinaggio. Sulla via del ritorno decise di ritirarsi in eremitaggio in un anfratto nel Monte Pisano. La sua fama di santità spinse i cittadini di Lucca ad eleggerlo Vescovo tra il 560 e il 566. </a:t>
            </a:r>
            <a:r>
              <a:rPr lang="it-IT" dirty="0" smtClean="0">
                <a:solidFill>
                  <a:schemeClr val="tx2"/>
                </a:solidFill>
                <a:latin typeface="Agency FB" panose="020B0503020202020204" pitchFamily="34" charset="0"/>
              </a:rPr>
              <a:t>Papa </a:t>
            </a:r>
            <a:r>
              <a:rPr lang="it-IT" dirty="0">
                <a:solidFill>
                  <a:schemeClr val="tx2"/>
                </a:solidFill>
                <a:latin typeface="Agency FB" panose="020B0503020202020204" pitchFamily="34" charset="0"/>
              </a:rPr>
              <a:t>Gregorio I </a:t>
            </a:r>
            <a:r>
              <a:rPr lang="it-IT" dirty="0" smtClean="0">
                <a:solidFill>
                  <a:schemeClr val="tx2"/>
                </a:solidFill>
                <a:latin typeface="Agency FB" panose="020B0503020202020204" pitchFamily="34" charset="0"/>
              </a:rPr>
              <a:t>riferisce</a:t>
            </a:r>
            <a:r>
              <a:rPr lang="it-IT" dirty="0">
                <a:solidFill>
                  <a:schemeClr val="tx2"/>
                </a:solidFill>
                <a:latin typeface="Agency FB" panose="020B0503020202020204" pitchFamily="34" charset="0"/>
              </a:rPr>
              <a:t> di un miracolo narratogli dal vescovo di Luni (diocesi allora contigua a Lucca); mentre i lucchesi si affaticavano invano per deviare il corso del </a:t>
            </a:r>
            <a:r>
              <a:rPr lang="it-IT" dirty="0" smtClean="0">
                <a:solidFill>
                  <a:schemeClr val="tx2"/>
                </a:solidFill>
                <a:latin typeface="Agency FB" panose="020B0503020202020204" pitchFamily="34" charset="0"/>
              </a:rPr>
              <a:t>Serchio, </a:t>
            </a:r>
            <a:r>
              <a:rPr lang="it-IT" dirty="0">
                <a:solidFill>
                  <a:schemeClr val="tx2"/>
                </a:solidFill>
                <a:latin typeface="Agency FB" panose="020B0503020202020204" pitchFamily="34" charset="0"/>
              </a:rPr>
              <a:t>che correva troppo vicino alla città e con le inondazioni causava danni continui, Frediano, dopo che era stato richiesto il suo aiuto, si avviò sul percorso che il fiume avrebbe dovuto seguire tracciando un solco con un rastrello e le acque lo seguirono docilmente. Nella realtà San Frediano nel 575 fece aprire una nuova bocca del Serchio a Migliarino. Forse l'allusione al rastrello nasconde uno strumento usato per tracciare il nuovo corso delle acque del Serchio</a:t>
            </a:r>
            <a:r>
              <a:rPr lang="it-IT" dirty="0" smtClean="0">
                <a:solidFill>
                  <a:schemeClr val="tx2"/>
                </a:solidFill>
                <a:latin typeface="Agency FB" panose="020B0503020202020204" pitchFamily="34" charset="0"/>
              </a:rPr>
              <a:t>.</a:t>
            </a:r>
            <a:endParaRPr lang="it-IT" dirty="0">
              <a:solidFill>
                <a:schemeClr val="tx2"/>
              </a:solidFill>
              <a:latin typeface="Agency FB" panose="020B0503020202020204" pitchFamily="34" charset="0"/>
            </a:endParaRPr>
          </a:p>
        </p:txBody>
      </p:sp>
      <p:pic>
        <p:nvPicPr>
          <p:cNvPr id="3" name="Picture 2" descr="https://upload.wikimedia.org/wikipedia/commons/thumb/d/d0/Predella_pala_barbadori%2C_uffizi%2C_02.jpg/310px-Predella_pala_barbadori%2C_uffizi%2C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35" y="1871003"/>
            <a:ext cx="6396822" cy="2930157"/>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811948" y="5306028"/>
            <a:ext cx="6096000" cy="646331"/>
          </a:xfrm>
          <a:prstGeom prst="rect">
            <a:avLst/>
          </a:prstGeom>
        </p:spPr>
        <p:txBody>
          <a:bodyPr>
            <a:spAutoFit/>
          </a:bodyPr>
          <a:lstStyle/>
          <a:p>
            <a:r>
              <a:rPr lang="it-IT" b="0" i="1" dirty="0" smtClean="0">
                <a:solidFill>
                  <a:schemeClr val="accent1"/>
                </a:solidFill>
                <a:effectLst/>
                <a:latin typeface="Agency FB" panose="020B0503020202020204" pitchFamily="34" charset="0"/>
              </a:rPr>
              <a:t>San Frediano devia le acque del Serchio</a:t>
            </a:r>
            <a:r>
              <a:rPr lang="it-IT" b="0" i="0" dirty="0" smtClean="0">
                <a:solidFill>
                  <a:schemeClr val="accent1"/>
                </a:solidFill>
                <a:effectLst/>
                <a:latin typeface="Agency FB" panose="020B0503020202020204" pitchFamily="34" charset="0"/>
              </a:rPr>
              <a:t>, </a:t>
            </a:r>
            <a:r>
              <a:rPr lang="it-IT" b="0" i="0" u="none" strike="noStrike" dirty="0" smtClean="0">
                <a:solidFill>
                  <a:schemeClr val="accent1"/>
                </a:solidFill>
                <a:effectLst/>
                <a:latin typeface="Agency FB" panose="020B0503020202020204" pitchFamily="34" charset="0"/>
              </a:rPr>
              <a:t>Filippo Lippi</a:t>
            </a:r>
            <a:r>
              <a:rPr lang="it-IT" b="0" i="0" dirty="0" smtClean="0">
                <a:solidFill>
                  <a:schemeClr val="accent1"/>
                </a:solidFill>
                <a:effectLst/>
                <a:latin typeface="Agency FB" panose="020B0503020202020204" pitchFamily="34" charset="0"/>
              </a:rPr>
              <a:t> tempera su tavola, </a:t>
            </a:r>
            <a:r>
              <a:rPr lang="it-IT" b="0" i="0" u="none" strike="noStrike" dirty="0" smtClean="0">
                <a:solidFill>
                  <a:schemeClr val="accent1"/>
                </a:solidFill>
                <a:effectLst/>
                <a:latin typeface="Agency FB" panose="020B0503020202020204" pitchFamily="34" charset="0"/>
              </a:rPr>
              <a:t>Galleria degli Uffizi</a:t>
            </a:r>
            <a:endParaRPr lang="it-IT" dirty="0">
              <a:solidFill>
                <a:schemeClr val="accent1"/>
              </a:solidFill>
              <a:latin typeface="Agency FB" panose="020B0503020202020204" pitchFamily="34" charset="0"/>
            </a:endParaRPr>
          </a:p>
        </p:txBody>
      </p:sp>
      <p:sp>
        <p:nvSpPr>
          <p:cNvPr id="5" name="CasellaDiTesto 4"/>
          <p:cNvSpPr txBox="1"/>
          <p:nvPr/>
        </p:nvSpPr>
        <p:spPr>
          <a:xfrm>
            <a:off x="789141" y="679315"/>
            <a:ext cx="5783810" cy="523220"/>
          </a:xfrm>
          <a:prstGeom prst="rect">
            <a:avLst/>
          </a:prstGeom>
          <a:noFill/>
        </p:spPr>
        <p:txBody>
          <a:bodyPr wrap="square" rtlCol="0">
            <a:spAutoFit/>
          </a:bodyPr>
          <a:lstStyle/>
          <a:p>
            <a:r>
              <a:rPr lang="it-IT" sz="2800" b="1" i="1" dirty="0" smtClean="0">
                <a:solidFill>
                  <a:schemeClr val="accent1"/>
                </a:solidFill>
                <a:latin typeface="Agency FB" panose="020B0503020202020204" pitchFamily="34" charset="0"/>
              </a:rPr>
              <a:t>SAN FREDIANO E IL MIRACOLO «NECESSARIO»</a:t>
            </a:r>
            <a:endParaRPr lang="it-IT" sz="2800" b="1" i="1" dirty="0">
              <a:solidFill>
                <a:schemeClr val="accent1"/>
              </a:solidFill>
              <a:latin typeface="Agency FB" panose="020B0503020202020204" pitchFamily="34" charset="0"/>
            </a:endParaRPr>
          </a:p>
        </p:txBody>
      </p:sp>
    </p:spTree>
    <p:extLst>
      <p:ext uri="{BB962C8B-B14F-4D97-AF65-F5344CB8AC3E}">
        <p14:creationId xmlns:p14="http://schemas.microsoft.com/office/powerpoint/2010/main" val="578483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p:cNvSpPr/>
          <p:nvPr/>
        </p:nvSpPr>
        <p:spPr>
          <a:xfrm>
            <a:off x="2043222" y="44357"/>
            <a:ext cx="8332763" cy="584775"/>
          </a:xfrm>
          <a:prstGeom prst="rect">
            <a:avLst/>
          </a:prstGeom>
        </p:spPr>
        <p:txBody>
          <a:bodyPr wrap="square">
            <a:spAutoFit/>
          </a:bodyPr>
          <a:lstStyle/>
          <a:p>
            <a:r>
              <a:rPr lang="it-IT" sz="3200" b="0" i="0" u="none" strike="noStrike" baseline="0" dirty="0" smtClean="0">
                <a:solidFill>
                  <a:schemeClr val="accent1"/>
                </a:solidFill>
                <a:latin typeface="Agency FB" panose="020B0503020202020204" pitchFamily="34" charset="0"/>
              </a:rPr>
              <a:t>Late</a:t>
            </a:r>
            <a:r>
              <a:rPr lang="it-IT" sz="3200" b="0" i="0" u="none" strike="noStrike" dirty="0" smtClean="0">
                <a:solidFill>
                  <a:schemeClr val="accent1"/>
                </a:solidFill>
                <a:latin typeface="Agency FB" panose="020B0503020202020204" pitchFamily="34" charset="0"/>
              </a:rPr>
              <a:t> </a:t>
            </a:r>
            <a:r>
              <a:rPr lang="it-IT" sz="3200" b="0" i="0" u="none" strike="noStrike" baseline="0" dirty="0" smtClean="0">
                <a:solidFill>
                  <a:schemeClr val="accent1"/>
                </a:solidFill>
                <a:latin typeface="Agency FB" panose="020B0503020202020204" pitchFamily="34" charset="0"/>
              </a:rPr>
              <a:t>Antique Little </a:t>
            </a:r>
            <a:r>
              <a:rPr lang="it-IT" sz="3200" b="0" i="0" u="none" strike="noStrike" baseline="0" dirty="0" err="1" smtClean="0">
                <a:solidFill>
                  <a:schemeClr val="accent1"/>
                </a:solidFill>
                <a:latin typeface="Agency FB" panose="020B0503020202020204" pitchFamily="34" charset="0"/>
              </a:rPr>
              <a:t>Ice</a:t>
            </a:r>
            <a:r>
              <a:rPr lang="it-IT" sz="3200" b="0" i="0" u="none" strike="noStrike" baseline="0" dirty="0" smtClean="0">
                <a:solidFill>
                  <a:schemeClr val="accent1"/>
                </a:solidFill>
                <a:latin typeface="Agency FB" panose="020B0503020202020204" pitchFamily="34" charset="0"/>
              </a:rPr>
              <a:t> Age and «The San Frediano </a:t>
            </a:r>
            <a:r>
              <a:rPr lang="it-IT" sz="3200" b="0" i="0" u="none" strike="noStrike" baseline="0" dirty="0" err="1" smtClean="0">
                <a:solidFill>
                  <a:schemeClr val="accent1"/>
                </a:solidFill>
                <a:latin typeface="Agency FB" panose="020B0503020202020204" pitchFamily="34" charset="0"/>
              </a:rPr>
              <a:t>Miracle</a:t>
            </a:r>
            <a:r>
              <a:rPr lang="it-IT" sz="3200" b="0" i="0" u="none" strike="noStrike" baseline="0" dirty="0" smtClean="0">
                <a:solidFill>
                  <a:schemeClr val="accent1"/>
                </a:solidFill>
                <a:latin typeface="Agency FB" panose="020B0503020202020204" pitchFamily="34" charset="0"/>
              </a:rPr>
              <a:t>»</a:t>
            </a:r>
            <a:endParaRPr lang="it-IT" sz="3200" dirty="0">
              <a:solidFill>
                <a:schemeClr val="accent1"/>
              </a:solidFill>
              <a:latin typeface="Agency FB" panose="020B0503020202020204" pitchFamily="34" charset="0"/>
            </a:endParaRPr>
          </a:p>
        </p:txBody>
      </p:sp>
      <p:pic>
        <p:nvPicPr>
          <p:cNvPr id="11" name="Immagine 10"/>
          <p:cNvPicPr>
            <a:picLocks noChangeAspect="1"/>
          </p:cNvPicPr>
          <p:nvPr/>
        </p:nvPicPr>
        <p:blipFill>
          <a:blip r:embed="rId2"/>
          <a:stretch>
            <a:fillRect/>
          </a:stretch>
        </p:blipFill>
        <p:spPr>
          <a:xfrm>
            <a:off x="121918" y="1052695"/>
            <a:ext cx="8021026" cy="5639863"/>
          </a:xfrm>
          <a:prstGeom prst="rect">
            <a:avLst/>
          </a:prstGeom>
        </p:spPr>
      </p:pic>
      <p:sp>
        <p:nvSpPr>
          <p:cNvPr id="12" name="Rettangolo 11"/>
          <p:cNvSpPr/>
          <p:nvPr/>
        </p:nvSpPr>
        <p:spPr>
          <a:xfrm>
            <a:off x="7718474" y="1529721"/>
            <a:ext cx="4210930" cy="4524315"/>
          </a:xfrm>
          <a:prstGeom prst="rect">
            <a:avLst/>
          </a:prstGeom>
        </p:spPr>
        <p:txBody>
          <a:bodyPr wrap="square">
            <a:spAutoFit/>
          </a:bodyPr>
          <a:lstStyle/>
          <a:p>
            <a:pPr algn="just"/>
            <a:r>
              <a:rPr lang="en-US" b="0" i="0" u="none" strike="noStrike" baseline="0" dirty="0" smtClean="0">
                <a:latin typeface="Whitney-Semibold"/>
              </a:rPr>
              <a:t>Eurasian summer temperature variability. </a:t>
            </a:r>
            <a:r>
              <a:rPr lang="en-US" b="1" i="0" u="none" strike="noStrike" baseline="0" dirty="0" err="1" smtClean="0">
                <a:latin typeface="Whitney-Bold"/>
              </a:rPr>
              <a:t>a</a:t>
            </a:r>
            <a:r>
              <a:rPr lang="en-US" b="0" i="0" u="none" strike="noStrike" baseline="0" dirty="0" err="1" smtClean="0">
                <a:latin typeface="Whitney-Book"/>
              </a:rPr>
              <a:t>,</a:t>
            </a:r>
            <a:r>
              <a:rPr lang="en-US" b="1" i="0" u="none" strike="noStrike" baseline="0" dirty="0" err="1" smtClean="0">
                <a:latin typeface="Whitney-Bold"/>
              </a:rPr>
              <a:t>b</a:t>
            </a:r>
            <a:r>
              <a:rPr lang="en-US" b="0" i="0" u="none" strike="noStrike" baseline="0" dirty="0" smtClean="0">
                <a:latin typeface="Whitney-Book"/>
              </a:rPr>
              <a:t>, Reconstructed temperatures from the Russian Altai (</a:t>
            </a:r>
            <a:r>
              <a:rPr lang="en-US" b="1" i="0" u="none" strike="noStrike" baseline="0" dirty="0" smtClean="0">
                <a:latin typeface="Whitney-Bold"/>
              </a:rPr>
              <a:t>a</a:t>
            </a:r>
            <a:r>
              <a:rPr lang="en-US" b="0" i="0" u="none" strike="noStrike" baseline="0" dirty="0" smtClean="0">
                <a:latin typeface="Whitney-Book"/>
              </a:rPr>
              <a:t>) and the European Alps</a:t>
            </a:r>
            <a:r>
              <a:rPr lang="en-US" sz="800" b="0" i="0" u="none" strike="noStrike" baseline="0" dirty="0" smtClean="0">
                <a:latin typeface="Whitney-Book"/>
              </a:rPr>
              <a:t>5 </a:t>
            </a:r>
            <a:r>
              <a:rPr lang="en-US" b="0" i="0" u="none" strike="noStrike" baseline="0" dirty="0" smtClean="0">
                <a:latin typeface="Whitney-Book"/>
              </a:rPr>
              <a:t>(</a:t>
            </a:r>
            <a:r>
              <a:rPr lang="en-US" b="1" i="0" u="none" strike="noStrike" baseline="0" dirty="0" smtClean="0">
                <a:latin typeface="Whitney-Bold"/>
              </a:rPr>
              <a:t>b</a:t>
            </a:r>
            <a:r>
              <a:rPr lang="en-US" b="0" i="0" u="none" strike="noStrike" baseline="0" dirty="0" smtClean="0">
                <a:latin typeface="Whitney-Book"/>
              </a:rPr>
              <a:t>), with blue and red squares indicating positive and negative annual extremes (</a:t>
            </a:r>
            <a:r>
              <a:rPr lang="en-US" b="0" i="0" u="none" strike="noStrike" baseline="0" dirty="0" smtClean="0">
                <a:latin typeface="RMTMI"/>
              </a:rPr>
              <a:t>&gt;</a:t>
            </a:r>
            <a:r>
              <a:rPr lang="en-US" b="0" i="0" u="none" strike="noStrike" baseline="0" dirty="0" smtClean="0">
                <a:latin typeface="Whitney-Book"/>
              </a:rPr>
              <a:t>2 standard deviations),</a:t>
            </a:r>
            <a:r>
              <a:rPr lang="en-US" b="0" i="0" u="none" strike="noStrike" dirty="0" smtClean="0">
                <a:latin typeface="Whitney-Book"/>
              </a:rPr>
              <a:t> </a:t>
            </a:r>
            <a:r>
              <a:rPr lang="en-US" b="0" i="0" u="none" strike="noStrike" baseline="0" dirty="0" smtClean="0">
                <a:latin typeface="Whitney-Book"/>
              </a:rPr>
              <a:t>respectively. Grey background shadings denote reconstruction uncertainty after 80-year low-pass filtering. </a:t>
            </a:r>
            <a:r>
              <a:rPr lang="en-US" b="1" i="0" u="none" strike="noStrike" baseline="0" dirty="0" err="1" smtClean="0">
                <a:latin typeface="Whitney-Bold"/>
              </a:rPr>
              <a:t>c</a:t>
            </a:r>
            <a:r>
              <a:rPr lang="en-US" b="0" i="0" u="none" strike="noStrike" baseline="0" dirty="0" err="1" smtClean="0">
                <a:latin typeface="Whitney-Book"/>
              </a:rPr>
              <a:t>,</a:t>
            </a:r>
            <a:r>
              <a:rPr lang="en-US" b="1" i="0" u="none" strike="noStrike" baseline="0" dirty="0" err="1" smtClean="0">
                <a:latin typeface="Whitney-Bold"/>
              </a:rPr>
              <a:t>d</a:t>
            </a:r>
            <a:r>
              <a:rPr lang="en-US" b="0" i="0" u="none" strike="noStrike" baseline="0" dirty="0" smtClean="0">
                <a:latin typeface="Whitney-Book"/>
              </a:rPr>
              <a:t>, Ice-core-derived global estimates of volcanic</a:t>
            </a:r>
            <a:r>
              <a:rPr lang="en-US" sz="800" b="0" i="0" u="none" strike="noStrike" baseline="0" dirty="0" smtClean="0">
                <a:latin typeface="Whitney-Book"/>
              </a:rPr>
              <a:t> </a:t>
            </a:r>
            <a:r>
              <a:rPr lang="en-US" b="0" i="0" u="none" strike="noStrike" baseline="0" dirty="0" smtClean="0">
                <a:latin typeface="Whitney-Book"/>
              </a:rPr>
              <a:t>(GVF; dark grey; </a:t>
            </a:r>
            <a:r>
              <a:rPr lang="en-US" b="1" i="0" u="none" strike="noStrike" baseline="0" dirty="0" smtClean="0">
                <a:latin typeface="Whitney-Bold"/>
              </a:rPr>
              <a:t>c</a:t>
            </a:r>
            <a:r>
              <a:rPr lang="en-US" b="0" i="0" u="none" strike="noStrike" baseline="0" dirty="0" smtClean="0">
                <a:latin typeface="Whitney-Book"/>
              </a:rPr>
              <a:t>) and total solar irradiance</a:t>
            </a:r>
            <a:r>
              <a:rPr lang="en-US" sz="800" b="0" i="0" u="none" strike="noStrike" baseline="0" dirty="0" smtClean="0">
                <a:latin typeface="Whitney-Book"/>
              </a:rPr>
              <a:t>17 </a:t>
            </a:r>
            <a:r>
              <a:rPr lang="en-US" b="0" i="0" u="none" strike="noStrike" baseline="0" dirty="0" smtClean="0">
                <a:latin typeface="Whitney-Book"/>
              </a:rPr>
              <a:t>(TSI; light dashed grey; </a:t>
            </a:r>
            <a:r>
              <a:rPr lang="en-US" b="1" i="0" u="none" strike="noStrike" baseline="0" dirty="0" smtClean="0">
                <a:latin typeface="Whitney-Bold"/>
              </a:rPr>
              <a:t>d</a:t>
            </a:r>
            <a:r>
              <a:rPr lang="en-US" b="0" i="0" u="none" strike="noStrike" baseline="0" dirty="0" smtClean="0">
                <a:latin typeface="Whitney-Book"/>
              </a:rPr>
              <a:t>) forcing. Black dashed lines refer to the long-term reconstruction mean of the Common Era.</a:t>
            </a:r>
            <a:endParaRPr lang="it-IT" dirty="0"/>
          </a:p>
        </p:txBody>
      </p:sp>
      <p:sp>
        <p:nvSpPr>
          <p:cNvPr id="13" name="CasellaDiTesto 12"/>
          <p:cNvSpPr txBox="1"/>
          <p:nvPr/>
        </p:nvSpPr>
        <p:spPr>
          <a:xfrm>
            <a:off x="9227241" y="6427143"/>
            <a:ext cx="2297488" cy="369332"/>
          </a:xfrm>
          <a:prstGeom prst="rect">
            <a:avLst/>
          </a:prstGeom>
          <a:noFill/>
        </p:spPr>
        <p:txBody>
          <a:bodyPr wrap="none" rtlCol="0">
            <a:spAutoFit/>
          </a:bodyPr>
          <a:lstStyle/>
          <a:p>
            <a:r>
              <a:rPr lang="it-IT" dirty="0" err="1" smtClean="0"/>
              <a:t>Butgen</a:t>
            </a:r>
            <a:r>
              <a:rPr lang="it-IT" dirty="0" smtClean="0"/>
              <a:t> et al., 2016 NG</a:t>
            </a:r>
            <a:endParaRPr lang="it-IT" dirty="0"/>
          </a:p>
        </p:txBody>
      </p:sp>
      <p:sp>
        <p:nvSpPr>
          <p:cNvPr id="14" name="Freccia in giù 13"/>
          <p:cNvSpPr/>
          <p:nvPr/>
        </p:nvSpPr>
        <p:spPr>
          <a:xfrm>
            <a:off x="2926080" y="669507"/>
            <a:ext cx="154745" cy="302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949855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p:cNvGrpSpPr/>
          <p:nvPr/>
        </p:nvGrpSpPr>
        <p:grpSpPr>
          <a:xfrm>
            <a:off x="393581" y="11151"/>
            <a:ext cx="6101097" cy="6720263"/>
            <a:chOff x="3036418" y="0"/>
            <a:chExt cx="6101097" cy="6720263"/>
          </a:xfrm>
        </p:grpSpPr>
        <p:grpSp>
          <p:nvGrpSpPr>
            <p:cNvPr id="6" name="Gruppo 5"/>
            <p:cNvGrpSpPr/>
            <p:nvPr/>
          </p:nvGrpSpPr>
          <p:grpSpPr>
            <a:xfrm>
              <a:off x="3036418" y="0"/>
              <a:ext cx="6101097" cy="6720263"/>
              <a:chOff x="2968178" y="0"/>
              <a:chExt cx="6101097" cy="6720263"/>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8178" y="163495"/>
                <a:ext cx="6101097" cy="6556768"/>
              </a:xfrm>
              <a:prstGeom prst="rect">
                <a:avLst/>
              </a:prstGeom>
            </p:spPr>
          </p:pic>
          <p:sp>
            <p:nvSpPr>
              <p:cNvPr id="5" name="Rettangolo 4"/>
              <p:cNvSpPr/>
              <p:nvPr/>
            </p:nvSpPr>
            <p:spPr>
              <a:xfrm>
                <a:off x="5460643" y="0"/>
                <a:ext cx="558084" cy="6246254"/>
              </a:xfrm>
              <a:prstGeom prst="rect">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Rettangolo 8"/>
            <p:cNvSpPr/>
            <p:nvPr/>
          </p:nvSpPr>
          <p:spPr>
            <a:xfrm>
              <a:off x="4804012" y="163495"/>
              <a:ext cx="259307" cy="6082759"/>
            </a:xfrm>
            <a:prstGeom prst="rect">
              <a:avLst/>
            </a:prstGeom>
            <a:solidFill>
              <a:srgbClr val="FF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 name="CasellaDiTesto 3"/>
          <p:cNvSpPr txBox="1"/>
          <p:nvPr/>
        </p:nvSpPr>
        <p:spPr>
          <a:xfrm>
            <a:off x="6960242" y="2402132"/>
            <a:ext cx="4277400" cy="2308324"/>
          </a:xfrm>
          <a:prstGeom prst="rect">
            <a:avLst/>
          </a:prstGeom>
          <a:noFill/>
        </p:spPr>
        <p:txBody>
          <a:bodyPr wrap="square" rtlCol="0">
            <a:spAutoFit/>
          </a:bodyPr>
          <a:lstStyle/>
          <a:p>
            <a:pPr algn="just"/>
            <a:r>
              <a:rPr lang="en-GB" sz="2400" dirty="0" smtClean="0">
                <a:latin typeface="Agency FB" panose="020B0503020202020204" pitchFamily="34" charset="0"/>
              </a:rPr>
              <a:t>The climate reconstruction indicate that the wet period between ca. VI and V century is consistent with particularly pronounced  Negative NAO, correspond to reduction in temperature in Central Europe.</a:t>
            </a:r>
            <a:endParaRPr lang="en-GB" sz="2400" dirty="0">
              <a:latin typeface="Agency FB" panose="020B0503020202020204" pitchFamily="34" charset="0"/>
            </a:endParaRPr>
          </a:p>
        </p:txBody>
      </p:sp>
    </p:spTree>
    <p:extLst>
      <p:ext uri="{BB962C8B-B14F-4D97-AF65-F5344CB8AC3E}">
        <p14:creationId xmlns:p14="http://schemas.microsoft.com/office/powerpoint/2010/main" val="1846267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591" y="1090863"/>
            <a:ext cx="6155741" cy="4367797"/>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182669" y="1488342"/>
            <a:ext cx="4555958" cy="3539430"/>
          </a:xfrm>
          <a:prstGeom prst="rect">
            <a:avLst/>
          </a:prstGeom>
          <a:noFill/>
        </p:spPr>
        <p:txBody>
          <a:bodyPr wrap="square" rtlCol="0">
            <a:spAutoFit/>
          </a:bodyPr>
          <a:lstStyle/>
          <a:p>
            <a:pPr algn="just"/>
            <a:r>
              <a:rPr lang="en-GB" sz="2800" dirty="0" smtClean="0">
                <a:solidFill>
                  <a:schemeClr val="accent1"/>
                </a:solidFill>
                <a:latin typeface="Agency FB" panose="020B0503020202020204" pitchFamily="34" charset="0"/>
              </a:rPr>
              <a:t>Crossing archaeological, stratigraphic, geochemical and documentary data is one of the most intriguing aspect of our project. </a:t>
            </a:r>
          </a:p>
          <a:p>
            <a:pPr algn="just"/>
            <a:endParaRPr lang="en-GB" sz="2800" dirty="0">
              <a:solidFill>
                <a:schemeClr val="accent1"/>
              </a:solidFill>
              <a:latin typeface="Agency FB" panose="020B0503020202020204" pitchFamily="34" charset="0"/>
            </a:endParaRPr>
          </a:p>
          <a:p>
            <a:pPr algn="just"/>
            <a:r>
              <a:rPr lang="en-GB" sz="2800" dirty="0" smtClean="0">
                <a:solidFill>
                  <a:schemeClr val="accent1"/>
                </a:solidFill>
                <a:latin typeface="Agency FB" panose="020B0503020202020204" pitchFamily="34" charset="0"/>
              </a:rPr>
              <a:t>Next: to study coastal evolution in relation to the identified  climatic phases</a:t>
            </a:r>
            <a:endParaRPr lang="en-GB" sz="2800" dirty="0">
              <a:solidFill>
                <a:schemeClr val="accent1"/>
              </a:solidFill>
              <a:latin typeface="Agency FB" panose="020B0503020202020204" pitchFamily="34" charset="0"/>
            </a:endParaRPr>
          </a:p>
        </p:txBody>
      </p:sp>
    </p:spTree>
    <p:extLst>
      <p:ext uri="{BB962C8B-B14F-4D97-AF65-F5344CB8AC3E}">
        <p14:creationId xmlns:p14="http://schemas.microsoft.com/office/powerpoint/2010/main" val="2350488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397" y="131532"/>
            <a:ext cx="9068693" cy="635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70241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sepmstrata.org/CMS_Images/AccommodationOpenU.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944" y="264836"/>
            <a:ext cx="5520698" cy="189402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sepmstrata.org/CMS_Images/PosAllenRe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034" y="2252828"/>
            <a:ext cx="5404788" cy="446350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5932822" y="3653583"/>
            <a:ext cx="6027358" cy="830997"/>
          </a:xfrm>
          <a:prstGeom prst="rect">
            <a:avLst/>
          </a:prstGeom>
          <a:noFill/>
        </p:spPr>
        <p:txBody>
          <a:bodyPr wrap="square" rtlCol="0">
            <a:spAutoFit/>
          </a:bodyPr>
          <a:lstStyle/>
          <a:p>
            <a:r>
              <a:rPr lang="en-GB" sz="2400" dirty="0" smtClean="0">
                <a:latin typeface="Agency FB" panose="020B0503020202020204" pitchFamily="34" charset="0"/>
              </a:rPr>
              <a:t>Sediment flux is an important parameter for determining transgression/</a:t>
            </a:r>
            <a:r>
              <a:rPr lang="en-GB" sz="2400" dirty="0" err="1" smtClean="0">
                <a:latin typeface="Agency FB" panose="020B0503020202020204" pitchFamily="34" charset="0"/>
              </a:rPr>
              <a:t>retrogradationa</a:t>
            </a:r>
            <a:r>
              <a:rPr lang="en-GB" sz="2400" dirty="0" smtClean="0">
                <a:latin typeface="Agency FB" panose="020B0503020202020204" pitchFamily="34" charset="0"/>
              </a:rPr>
              <a:t>/aggradation/</a:t>
            </a:r>
            <a:r>
              <a:rPr lang="en-GB" sz="2400" dirty="0" err="1" smtClean="0">
                <a:latin typeface="Agency FB" panose="020B0503020202020204" pitchFamily="34" charset="0"/>
              </a:rPr>
              <a:t>progradation</a:t>
            </a:r>
            <a:r>
              <a:rPr lang="en-GB" sz="2400" dirty="0" smtClean="0">
                <a:latin typeface="Agency FB" panose="020B0503020202020204" pitchFamily="34" charset="0"/>
              </a:rPr>
              <a:t>. </a:t>
            </a:r>
            <a:endParaRPr lang="en-GB" sz="2400" dirty="0">
              <a:latin typeface="Agency FB" panose="020B0503020202020204" pitchFamily="34" charset="0"/>
            </a:endParaRPr>
          </a:p>
        </p:txBody>
      </p:sp>
      <p:sp>
        <p:nvSpPr>
          <p:cNvPr id="7" name="CasellaDiTesto 6"/>
          <p:cNvSpPr txBox="1"/>
          <p:nvPr/>
        </p:nvSpPr>
        <p:spPr>
          <a:xfrm>
            <a:off x="6954591" y="974639"/>
            <a:ext cx="4597758" cy="1077218"/>
          </a:xfrm>
          <a:prstGeom prst="rect">
            <a:avLst/>
          </a:prstGeom>
          <a:noFill/>
        </p:spPr>
        <p:txBody>
          <a:bodyPr wrap="square" rtlCol="0">
            <a:spAutoFit/>
          </a:bodyPr>
          <a:lstStyle/>
          <a:p>
            <a:pPr algn="ctr"/>
            <a:r>
              <a:rPr lang="en-GB" sz="3200" i="1" dirty="0" smtClean="0">
                <a:solidFill>
                  <a:schemeClr val="accent1"/>
                </a:solidFill>
                <a:latin typeface="Agency FB" panose="020B0503020202020204" pitchFamily="34" charset="0"/>
              </a:rPr>
              <a:t>The position of the coastal line depends on several factors</a:t>
            </a:r>
            <a:endParaRPr lang="en-GB" sz="3200" i="1" dirty="0">
              <a:solidFill>
                <a:schemeClr val="accent1"/>
              </a:solidFill>
              <a:latin typeface="Agency FB" panose="020B0503020202020204" pitchFamily="34" charset="0"/>
            </a:endParaRPr>
          </a:p>
        </p:txBody>
      </p:sp>
    </p:spTree>
    <p:extLst>
      <p:ext uri="{BB962C8B-B14F-4D97-AF65-F5344CB8AC3E}">
        <p14:creationId xmlns:p14="http://schemas.microsoft.com/office/powerpoint/2010/main" val="23645820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Ukranian Ð¿Ð¾ÑÐ²Ñ Ð»Ð°Ð½Ð´ÑÐ°ÑÑÐ° ÑÐ°Ð·Ð¼ÑÐ²Ð°Ð½Ð¸Ñ"/>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884" y="218936"/>
            <a:ext cx="3874770" cy="2861369"/>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6556535" y="2063196"/>
            <a:ext cx="4610636" cy="3539430"/>
          </a:xfrm>
          <a:prstGeom prst="rect">
            <a:avLst/>
          </a:prstGeom>
          <a:noFill/>
        </p:spPr>
        <p:txBody>
          <a:bodyPr wrap="square" rtlCol="0">
            <a:spAutoFit/>
          </a:bodyPr>
          <a:lstStyle/>
          <a:p>
            <a:pPr algn="just"/>
            <a:r>
              <a:rPr lang="en-GB" sz="2800" i="1" dirty="0" smtClean="0">
                <a:solidFill>
                  <a:schemeClr val="accent1"/>
                </a:solidFill>
                <a:latin typeface="Agency FB" panose="020B0503020202020204" pitchFamily="34" charset="0"/>
              </a:rPr>
              <a:t>Sediment flux depends on erosion in the catchment and depends on climate condition and land use (human impact).</a:t>
            </a:r>
          </a:p>
          <a:p>
            <a:pPr algn="just"/>
            <a:endParaRPr lang="en-GB" sz="2800" i="1" dirty="0">
              <a:solidFill>
                <a:schemeClr val="accent1"/>
              </a:solidFill>
              <a:latin typeface="Agency FB" panose="020B0503020202020204" pitchFamily="34" charset="0"/>
            </a:endParaRPr>
          </a:p>
          <a:p>
            <a:pPr algn="just"/>
            <a:r>
              <a:rPr lang="en-GB" sz="2800" i="1" dirty="0" smtClean="0">
                <a:solidFill>
                  <a:schemeClr val="accent1"/>
                </a:solidFill>
                <a:latin typeface="Agency FB" panose="020B0503020202020204" pitchFamily="34" charset="0"/>
              </a:rPr>
              <a:t>It is of paramount </a:t>
            </a:r>
            <a:r>
              <a:rPr lang="en-GB" sz="2800" i="1" dirty="0" err="1" smtClean="0">
                <a:solidFill>
                  <a:schemeClr val="accent1"/>
                </a:solidFill>
                <a:latin typeface="Agency FB" panose="020B0503020202020204" pitchFamily="34" charset="0"/>
              </a:rPr>
              <a:t>importante</a:t>
            </a:r>
            <a:r>
              <a:rPr lang="en-GB" sz="2800" i="1" dirty="0">
                <a:solidFill>
                  <a:schemeClr val="accent1"/>
                </a:solidFill>
                <a:latin typeface="Agency FB" panose="020B0503020202020204" pitchFamily="34" charset="0"/>
              </a:rPr>
              <a:t> </a:t>
            </a:r>
            <a:r>
              <a:rPr lang="en-GB" sz="2800" i="1" dirty="0" smtClean="0">
                <a:solidFill>
                  <a:schemeClr val="accent1"/>
                </a:solidFill>
                <a:latin typeface="Agency FB" panose="020B0503020202020204" pitchFamily="34" charset="0"/>
              </a:rPr>
              <a:t>to define the local/global scale changes in climate to understand changes in sediment flux.</a:t>
            </a:r>
            <a:endParaRPr lang="en-GB" sz="2800" i="1" dirty="0">
              <a:solidFill>
                <a:schemeClr val="accent1"/>
              </a:solidFill>
              <a:latin typeface="Agency FB" panose="020B0503020202020204" pitchFamily="34" charset="0"/>
            </a:endParaRPr>
          </a:p>
        </p:txBody>
      </p:sp>
      <p:sp>
        <p:nvSpPr>
          <p:cNvPr id="7" name="Text Box 3"/>
          <p:cNvSpPr txBox="1">
            <a:spLocks noChangeArrowheads="1"/>
          </p:cNvSpPr>
          <p:nvPr/>
        </p:nvSpPr>
        <p:spPr bwMode="auto">
          <a:xfrm>
            <a:off x="614007" y="6471413"/>
            <a:ext cx="3600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i="1" dirty="0" err="1">
                <a:latin typeface="Times New Roman" panose="02020603050405020304" pitchFamily="18" charset="0"/>
              </a:rPr>
              <a:t>Crucified</a:t>
            </a:r>
            <a:r>
              <a:rPr lang="it-IT" altLang="it-IT" sz="1400" i="1" dirty="0">
                <a:latin typeface="Times New Roman" panose="02020603050405020304" pitchFamily="18" charset="0"/>
              </a:rPr>
              <a:t> Land</a:t>
            </a:r>
            <a:r>
              <a:rPr lang="it-IT" altLang="it-IT" sz="1400" dirty="0">
                <a:latin typeface="Times New Roman" panose="02020603050405020304" pitchFamily="18" charset="0"/>
              </a:rPr>
              <a:t>, Alexandre </a:t>
            </a:r>
            <a:r>
              <a:rPr lang="it-IT" altLang="it-IT" sz="1400" dirty="0" err="1">
                <a:latin typeface="Times New Roman" panose="02020603050405020304" pitchFamily="18" charset="0"/>
              </a:rPr>
              <a:t>Hogue</a:t>
            </a:r>
            <a:r>
              <a:rPr lang="it-IT" altLang="it-IT" sz="1400" dirty="0">
                <a:latin typeface="Times New Roman" panose="02020603050405020304" pitchFamily="18" charset="0"/>
              </a:rPr>
              <a:t> (1898–1994)</a:t>
            </a:r>
            <a:endParaRPr lang="it-IT" altLang="it-IT" sz="1800" dirty="0"/>
          </a:p>
        </p:txBody>
      </p:sp>
      <p:grpSp>
        <p:nvGrpSpPr>
          <p:cNvPr id="8" name="Group 4"/>
          <p:cNvGrpSpPr>
            <a:grpSpLocks/>
          </p:cNvGrpSpPr>
          <p:nvPr/>
        </p:nvGrpSpPr>
        <p:grpSpPr bwMode="auto">
          <a:xfrm>
            <a:off x="614007" y="3295515"/>
            <a:ext cx="4464050" cy="3113088"/>
            <a:chOff x="1429" y="210"/>
            <a:chExt cx="2812" cy="1961"/>
          </a:xfrm>
        </p:grpSpPr>
        <p:pic>
          <p:nvPicPr>
            <p:cNvPr id="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9" y="210"/>
              <a:ext cx="2806" cy="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6"/>
            <p:cNvSpPr>
              <a:spLocks noChangeArrowheads="1"/>
            </p:cNvSpPr>
            <p:nvPr/>
          </p:nvSpPr>
          <p:spPr bwMode="auto">
            <a:xfrm>
              <a:off x="1429" y="210"/>
              <a:ext cx="2812" cy="1950"/>
            </a:xfrm>
            <a:prstGeom prst="rect">
              <a:avLst/>
            </a:prstGeom>
            <a:noFill/>
            <a:ln w="666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grpSp>
    </p:spTree>
    <p:extLst>
      <p:ext uri="{BB962C8B-B14F-4D97-AF65-F5344CB8AC3E}">
        <p14:creationId xmlns:p14="http://schemas.microsoft.com/office/powerpoint/2010/main" val="10169008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238" y="312739"/>
            <a:ext cx="3905250" cy="2592387"/>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1150" y="279401"/>
            <a:ext cx="3549650" cy="2671763"/>
          </a:xfrm>
          <a:prstGeom prst="rect">
            <a:avLst/>
          </a:prstGeom>
          <a:noFill/>
          <a:ln w="952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Text Box 6"/>
          <p:cNvSpPr txBox="1">
            <a:spLocks noChangeArrowheads="1"/>
          </p:cNvSpPr>
          <p:nvPr/>
        </p:nvSpPr>
        <p:spPr bwMode="auto">
          <a:xfrm>
            <a:off x="1685925" y="2990850"/>
            <a:ext cx="172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it-IT" altLang="it-IT" sz="1400" b="0">
                <a:latin typeface="Verdana" panose="020B0604030504040204" pitchFamily="34" charset="0"/>
              </a:rPr>
              <a:t>(Altamira, Spain)</a:t>
            </a:r>
          </a:p>
        </p:txBody>
      </p:sp>
      <p:sp>
        <p:nvSpPr>
          <p:cNvPr id="20485" name="Text Box 7"/>
          <p:cNvSpPr txBox="1">
            <a:spLocks noChangeArrowheads="1"/>
          </p:cNvSpPr>
          <p:nvPr/>
        </p:nvSpPr>
        <p:spPr bwMode="auto">
          <a:xfrm>
            <a:off x="6575426" y="2990850"/>
            <a:ext cx="1889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it-IT" altLang="it-IT" sz="1400" b="0">
                <a:latin typeface="Verdana" panose="020B0604030504040204" pitchFamily="34" charset="0"/>
              </a:rPr>
              <a:t>(Lescaoux, France)</a:t>
            </a:r>
          </a:p>
        </p:txBody>
      </p:sp>
      <p:grpSp>
        <p:nvGrpSpPr>
          <p:cNvPr id="20486" name="Group 10"/>
          <p:cNvGrpSpPr>
            <a:grpSpLocks/>
          </p:cNvGrpSpPr>
          <p:nvPr/>
        </p:nvGrpSpPr>
        <p:grpSpPr bwMode="auto">
          <a:xfrm>
            <a:off x="5978526" y="3786189"/>
            <a:ext cx="4316413" cy="2776537"/>
            <a:chOff x="2766" y="2385"/>
            <a:chExt cx="2719" cy="1749"/>
          </a:xfrm>
        </p:grpSpPr>
        <p:pic>
          <p:nvPicPr>
            <p:cNvPr id="20488" name="Picture 8" descr="hobb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6" y="2385"/>
              <a:ext cx="2719" cy="1749"/>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0489" name="Text Box 9"/>
            <p:cNvSpPr txBox="1">
              <a:spLocks noChangeArrowheads="1"/>
            </p:cNvSpPr>
            <p:nvPr/>
          </p:nvSpPr>
          <p:spPr bwMode="auto">
            <a:xfrm>
              <a:off x="3865" y="3777"/>
              <a:ext cx="1560" cy="288"/>
            </a:xfrm>
            <a:prstGeom prst="rect">
              <a:avLst/>
            </a:prstGeom>
            <a:solidFill>
              <a:srgbClr val="0000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en-US" altLang="it-IT" sz="1200" b="0">
                  <a:solidFill>
                    <a:schemeClr val="bg1"/>
                  </a:solidFill>
                  <a:latin typeface="Verdana" panose="020B0604030504040204" pitchFamily="34" charset="0"/>
                </a:rPr>
                <a:t>Liang Bua, Flores, Indonesia</a:t>
              </a:r>
            </a:p>
            <a:p>
              <a:pPr>
                <a:spcBef>
                  <a:spcPct val="0"/>
                </a:spcBef>
                <a:buSzTx/>
                <a:buFontTx/>
                <a:buNone/>
              </a:pPr>
              <a:r>
                <a:rPr lang="en-US" altLang="it-IT" sz="1200" b="0">
                  <a:solidFill>
                    <a:schemeClr val="bg1"/>
                  </a:solidFill>
                  <a:latin typeface="Verdana" panose="020B0604030504040204" pitchFamily="34" charset="0"/>
                </a:rPr>
                <a:t>(Morwood et al. 2004 </a:t>
              </a:r>
              <a:r>
                <a:rPr lang="en-US" altLang="it-IT" sz="1200" b="0" i="1">
                  <a:solidFill>
                    <a:schemeClr val="bg1"/>
                  </a:solidFill>
                  <a:latin typeface="Verdana" panose="020B0604030504040204" pitchFamily="34" charset="0"/>
                </a:rPr>
                <a:t>Nature</a:t>
              </a:r>
              <a:r>
                <a:rPr lang="en-US" altLang="it-IT" sz="1200" b="0">
                  <a:solidFill>
                    <a:schemeClr val="bg1"/>
                  </a:solidFill>
                  <a:latin typeface="Verdana" panose="020B0604030504040204" pitchFamily="34" charset="0"/>
                </a:rPr>
                <a:t>)</a:t>
              </a:r>
            </a:p>
          </p:txBody>
        </p:sp>
      </p:grpSp>
      <p:sp>
        <p:nvSpPr>
          <p:cNvPr id="20487" name="Text Box 11"/>
          <p:cNvSpPr txBox="1">
            <a:spLocks noChangeArrowheads="1"/>
          </p:cNvSpPr>
          <p:nvPr/>
        </p:nvSpPr>
        <p:spPr bwMode="auto">
          <a:xfrm>
            <a:off x="967581" y="3749220"/>
            <a:ext cx="4138613" cy="2246769"/>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a:spcBef>
                <a:spcPct val="0"/>
              </a:spcBef>
              <a:buSzTx/>
              <a:buFontTx/>
              <a:buNone/>
            </a:pPr>
            <a:r>
              <a:rPr lang="en-US" altLang="it-IT" sz="2800" b="0" dirty="0">
                <a:solidFill>
                  <a:schemeClr val="accent1"/>
                </a:solidFill>
                <a:latin typeface="Agency FB" panose="020B0503020202020204" pitchFamily="34" charset="0"/>
              </a:rPr>
              <a:t>Caves are significant </a:t>
            </a:r>
            <a:r>
              <a:rPr lang="en-US" altLang="it-IT" sz="2800" b="0" dirty="0" smtClean="0">
                <a:solidFill>
                  <a:schemeClr val="accent1"/>
                </a:solidFill>
                <a:latin typeface="Agency FB" panose="020B0503020202020204" pitchFamily="34" charset="0"/>
              </a:rPr>
              <a:t>environments </a:t>
            </a:r>
            <a:r>
              <a:rPr lang="en-US" altLang="it-IT" sz="2800" b="0" dirty="0">
                <a:solidFill>
                  <a:schemeClr val="accent1"/>
                </a:solidFill>
                <a:latin typeface="Agency FB" panose="020B0503020202020204" pitchFamily="34" charset="0"/>
              </a:rPr>
              <a:t>for preserving </a:t>
            </a:r>
            <a:r>
              <a:rPr lang="en-US" altLang="it-IT" sz="2800" b="0" dirty="0" smtClean="0">
                <a:solidFill>
                  <a:schemeClr val="accent1"/>
                </a:solidFill>
                <a:latin typeface="Agency FB" panose="020B0503020202020204" pitchFamily="34" charset="0"/>
              </a:rPr>
              <a:t>a </a:t>
            </a:r>
            <a:r>
              <a:rPr lang="en-US" altLang="it-IT" sz="2800" b="0" dirty="0">
                <a:solidFill>
                  <a:schemeClr val="accent1"/>
                </a:solidFill>
                <a:latin typeface="Agency FB" panose="020B0503020202020204" pitchFamily="34" charset="0"/>
              </a:rPr>
              <a:t>record of past human and </a:t>
            </a:r>
            <a:r>
              <a:rPr lang="en-US" altLang="it-IT" sz="2800" b="0" dirty="0" smtClean="0">
                <a:solidFill>
                  <a:schemeClr val="accent1"/>
                </a:solidFill>
                <a:latin typeface="Agency FB" panose="020B0503020202020204" pitchFamily="34" charset="0"/>
              </a:rPr>
              <a:t> faunal </a:t>
            </a:r>
            <a:r>
              <a:rPr lang="en-US" altLang="it-IT" sz="2800" b="0" dirty="0">
                <a:solidFill>
                  <a:schemeClr val="accent1"/>
                </a:solidFill>
                <a:latin typeface="Agency FB" panose="020B0503020202020204" pitchFamily="34" charset="0"/>
              </a:rPr>
              <a:t>occupations, with major implications for evolution…</a:t>
            </a:r>
          </a:p>
        </p:txBody>
      </p:sp>
    </p:spTree>
    <p:extLst>
      <p:ext uri="{BB962C8B-B14F-4D97-AF65-F5344CB8AC3E}">
        <p14:creationId xmlns:p14="http://schemas.microsoft.com/office/powerpoint/2010/main" val="30353149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06" name="Text Box 5"/>
          <p:cNvSpPr txBox="1">
            <a:spLocks noChangeArrowheads="1"/>
          </p:cNvSpPr>
          <p:nvPr/>
        </p:nvSpPr>
        <p:spPr bwMode="auto">
          <a:xfrm>
            <a:off x="1851025" y="5930900"/>
            <a:ext cx="27815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en-US" altLang="it-IT" sz="1800" b="0" dirty="0">
                <a:solidFill>
                  <a:srgbClr val="FFFFFF"/>
                </a:solidFill>
                <a:latin typeface="Agency FB" panose="020B0503020202020204" pitchFamily="34" charset="0"/>
              </a:rPr>
              <a:t>Drilling flowstone cores in </a:t>
            </a:r>
            <a:r>
              <a:rPr lang="en-US" altLang="it-IT" sz="1800" b="0" dirty="0" err="1">
                <a:solidFill>
                  <a:srgbClr val="FFFFFF"/>
                </a:solidFill>
                <a:latin typeface="Agency FB" panose="020B0503020202020204" pitchFamily="34" charset="0"/>
              </a:rPr>
              <a:t>Corchia</a:t>
            </a:r>
            <a:r>
              <a:rPr lang="en-US" altLang="it-IT" sz="1800" b="0" dirty="0">
                <a:solidFill>
                  <a:srgbClr val="FFFFFF"/>
                </a:solidFill>
                <a:latin typeface="Agency FB" panose="020B0503020202020204" pitchFamily="34" charset="0"/>
              </a:rPr>
              <a:t>, </a:t>
            </a:r>
          </a:p>
          <a:p>
            <a:pPr>
              <a:spcBef>
                <a:spcPct val="0"/>
              </a:spcBef>
              <a:buSzTx/>
              <a:buFontTx/>
              <a:buNone/>
            </a:pPr>
            <a:r>
              <a:rPr lang="en-US" altLang="it-IT" sz="1800" b="0" dirty="0">
                <a:solidFill>
                  <a:srgbClr val="FFFFFF"/>
                </a:solidFill>
                <a:latin typeface="Agency FB" panose="020B0503020202020204" pitchFamily="34" charset="0"/>
              </a:rPr>
              <a:t>Italy (photo L. </a:t>
            </a:r>
            <a:r>
              <a:rPr lang="en-US" altLang="it-IT" sz="1800" b="0" dirty="0" err="1">
                <a:solidFill>
                  <a:srgbClr val="FFFFFF"/>
                </a:solidFill>
                <a:latin typeface="Agency FB" panose="020B0503020202020204" pitchFamily="34" charset="0"/>
              </a:rPr>
              <a:t>Cesari</a:t>
            </a:r>
            <a:r>
              <a:rPr lang="en-US" altLang="it-IT" sz="1800" b="0" dirty="0">
                <a:solidFill>
                  <a:srgbClr val="FFFFFF"/>
                </a:solidFill>
                <a:latin typeface="Agency FB" panose="020B0503020202020204" pitchFamily="34" charset="0"/>
              </a:rPr>
              <a:t>)</a:t>
            </a:r>
          </a:p>
        </p:txBody>
      </p:sp>
      <p:sp>
        <p:nvSpPr>
          <p:cNvPr id="21507" name="Text Box 6"/>
          <p:cNvSpPr txBox="1">
            <a:spLocks noChangeArrowheads="1"/>
          </p:cNvSpPr>
          <p:nvPr/>
        </p:nvSpPr>
        <p:spPr bwMode="auto">
          <a:xfrm>
            <a:off x="6742114" y="5799138"/>
            <a:ext cx="38687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en-US" altLang="it-IT" sz="1600" b="0" dirty="0">
                <a:solidFill>
                  <a:srgbClr val="FFFFFF"/>
                </a:solidFill>
                <a:latin typeface="Agency FB" panose="020B0503020202020204" pitchFamily="34" charset="0"/>
              </a:rPr>
              <a:t>Cross section of a Holocene stalagmite from </a:t>
            </a:r>
            <a:r>
              <a:rPr lang="en-US" altLang="it-IT" sz="1600" b="0" dirty="0" err="1">
                <a:solidFill>
                  <a:srgbClr val="FFFFFF"/>
                </a:solidFill>
                <a:latin typeface="Agency FB" panose="020B0503020202020204" pitchFamily="34" charset="0"/>
              </a:rPr>
              <a:t>Corchia</a:t>
            </a:r>
            <a:r>
              <a:rPr lang="en-US" altLang="it-IT" sz="1600" b="0" dirty="0">
                <a:solidFill>
                  <a:srgbClr val="FFFFFF"/>
                </a:solidFill>
                <a:latin typeface="Agency FB" panose="020B0503020202020204" pitchFamily="34" charset="0"/>
              </a:rPr>
              <a:t> Cave, </a:t>
            </a:r>
            <a:r>
              <a:rPr lang="en-US" altLang="it-IT" sz="1600" b="0" dirty="0" smtClean="0">
                <a:solidFill>
                  <a:srgbClr val="FFFFFF"/>
                </a:solidFill>
                <a:latin typeface="Agency FB" panose="020B0503020202020204" pitchFamily="34" charset="0"/>
              </a:rPr>
              <a:t>Italy (Sample </a:t>
            </a:r>
            <a:r>
              <a:rPr lang="en-US" altLang="it-IT" sz="1600" b="0" dirty="0">
                <a:solidFill>
                  <a:srgbClr val="FFFFFF"/>
                </a:solidFill>
                <a:latin typeface="Agency FB" panose="020B0503020202020204" pitchFamily="34" charset="0"/>
              </a:rPr>
              <a:t>CC27)</a:t>
            </a:r>
          </a:p>
        </p:txBody>
      </p:sp>
      <p:pic>
        <p:nvPicPr>
          <p:cNvPr id="21508" name="Picture 9" descr="CC27 s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1825" y="519113"/>
            <a:ext cx="345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 Box 4"/>
          <p:cNvSpPr txBox="1">
            <a:spLocks noChangeArrowheads="1"/>
          </p:cNvSpPr>
          <p:nvPr/>
        </p:nvSpPr>
        <p:spPr bwMode="auto">
          <a:xfrm>
            <a:off x="1700922" y="519113"/>
            <a:ext cx="5140325" cy="1200329"/>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r>
              <a:rPr lang="en-US" altLang="it-IT" b="0" dirty="0">
                <a:solidFill>
                  <a:schemeClr val="bg1"/>
                </a:solidFill>
                <a:latin typeface="Agency FB" panose="020B0503020202020204" pitchFamily="34" charset="0"/>
              </a:rPr>
              <a:t>..but they also contain carbonate mineral deposits (called speleothems) that can yield vital information on Earth’s climate</a:t>
            </a:r>
          </a:p>
        </p:txBody>
      </p:sp>
      <p:pic>
        <p:nvPicPr>
          <p:cNvPr id="21510" name="Picture 10" descr="PICT00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400" y="2624138"/>
            <a:ext cx="3646488"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2205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
          <p:cNvGrpSpPr>
            <a:grpSpLocks/>
          </p:cNvGrpSpPr>
          <p:nvPr/>
        </p:nvGrpSpPr>
        <p:grpSpPr bwMode="auto">
          <a:xfrm>
            <a:off x="1787526" y="1192214"/>
            <a:ext cx="8893175" cy="5805487"/>
            <a:chOff x="158" y="663"/>
            <a:chExt cx="5602" cy="3657"/>
          </a:xfrm>
        </p:grpSpPr>
        <p:grpSp>
          <p:nvGrpSpPr>
            <p:cNvPr id="22532" name="Group 3"/>
            <p:cNvGrpSpPr>
              <a:grpSpLocks/>
            </p:cNvGrpSpPr>
            <p:nvPr/>
          </p:nvGrpSpPr>
          <p:grpSpPr bwMode="auto">
            <a:xfrm>
              <a:off x="158" y="663"/>
              <a:ext cx="5602" cy="3657"/>
              <a:chOff x="158" y="663"/>
              <a:chExt cx="5602" cy="3657"/>
            </a:xfrm>
          </p:grpSpPr>
          <p:pic>
            <p:nvPicPr>
              <p:cNvPr id="22534" name="Picture 4" descr="Fi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663"/>
                <a:ext cx="5444" cy="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5"/>
              <p:cNvSpPr>
                <a:spLocks noChangeArrowheads="1"/>
              </p:cNvSpPr>
              <p:nvPr/>
            </p:nvSpPr>
            <p:spPr bwMode="auto">
              <a:xfrm>
                <a:off x="158" y="4110"/>
                <a:ext cx="5602" cy="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endParaRPr lang="it-IT" altLang="it-IT" b="0">
                  <a:solidFill>
                    <a:schemeClr val="tx1"/>
                  </a:solidFill>
                  <a:latin typeface="Verdana" panose="020B0604030504040204" pitchFamily="34" charset="0"/>
                </a:endParaRPr>
              </a:p>
            </p:txBody>
          </p:sp>
        </p:grpSp>
        <p:sp>
          <p:nvSpPr>
            <p:cNvPr id="22533" name="Rectangle 6"/>
            <p:cNvSpPr>
              <a:spLocks noChangeArrowheads="1"/>
            </p:cNvSpPr>
            <p:nvPr/>
          </p:nvSpPr>
          <p:spPr bwMode="auto">
            <a:xfrm>
              <a:off x="158" y="663"/>
              <a:ext cx="5444" cy="3447"/>
            </a:xfrm>
            <a:prstGeom prst="rect">
              <a:avLst/>
            </a:prstGeom>
            <a:noFill/>
            <a:ln w="539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SzTx/>
                <a:buFontTx/>
                <a:buNone/>
              </a:pPr>
              <a:endParaRPr lang="it-IT" altLang="it-IT" b="0">
                <a:solidFill>
                  <a:schemeClr val="tx1"/>
                </a:solidFill>
                <a:latin typeface="Verdana" panose="020B0604030504040204" pitchFamily="34" charset="0"/>
              </a:endParaRPr>
            </a:p>
          </p:txBody>
        </p:sp>
      </p:grpSp>
      <p:sp>
        <p:nvSpPr>
          <p:cNvPr id="22531" name="Text Box 7"/>
          <p:cNvSpPr txBox="1">
            <a:spLocks noChangeArrowheads="1"/>
          </p:cNvSpPr>
          <p:nvPr/>
        </p:nvSpPr>
        <p:spPr bwMode="auto">
          <a:xfrm>
            <a:off x="2456098" y="230137"/>
            <a:ext cx="730520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SzPct val="100000"/>
              <a:buChar char="•"/>
              <a:defRPr sz="2400" b="1">
                <a:solidFill>
                  <a:srgbClr val="FFCC99"/>
                </a:solidFill>
                <a:latin typeface="Tahoma" panose="020B0604030504040204" pitchFamily="34" charset="0"/>
              </a:defRPr>
            </a:lvl1pPr>
            <a:lvl2pPr marL="742950" indent="-285750">
              <a:spcBef>
                <a:spcPct val="20000"/>
              </a:spcBef>
              <a:buSzPct val="100000"/>
              <a:buChar char="–"/>
              <a:defRPr b="1">
                <a:solidFill>
                  <a:srgbClr val="F8F8F8"/>
                </a:solidFill>
                <a:latin typeface="Tahoma" panose="020B0604030504040204" pitchFamily="34" charset="0"/>
              </a:defRPr>
            </a:lvl2pPr>
            <a:lvl3pPr marL="1143000" indent="-228600">
              <a:spcBef>
                <a:spcPct val="20000"/>
              </a:spcBef>
              <a:buChar char="•"/>
              <a:defRPr sz="1600" b="1">
                <a:solidFill>
                  <a:srgbClr val="FF99FF"/>
                </a:solidFill>
                <a:latin typeface="Tahoma" panose="020B0604030504040204" pitchFamily="34"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SzTx/>
              <a:buFontTx/>
              <a:buNone/>
            </a:pPr>
            <a:r>
              <a:rPr lang="en-US" altLang="it-IT" b="0" dirty="0">
                <a:solidFill>
                  <a:srgbClr val="FF0000"/>
                </a:solidFill>
                <a:latin typeface="Agency FB" panose="020B0503020202020204" pitchFamily="34" charset="0"/>
              </a:rPr>
              <a:t>Cave concretions are part of the hydrological cycle and then they can </a:t>
            </a:r>
          </a:p>
          <a:p>
            <a:pPr algn="ctr" eaLnBrk="1" hangingPunct="1">
              <a:spcBef>
                <a:spcPct val="0"/>
              </a:spcBef>
              <a:buSzTx/>
              <a:buFontTx/>
              <a:buNone/>
            </a:pPr>
            <a:r>
              <a:rPr lang="en-US" altLang="it-IT" b="0" dirty="0">
                <a:solidFill>
                  <a:srgbClr val="FF0000"/>
                </a:solidFill>
                <a:latin typeface="Agency FB" panose="020B0503020202020204" pitchFamily="34" charset="0"/>
              </a:rPr>
              <a:t>be potentially suitable for collecting information on hydrological changes.</a:t>
            </a:r>
          </a:p>
        </p:txBody>
      </p:sp>
    </p:spTree>
    <p:extLst>
      <p:ext uri="{BB962C8B-B14F-4D97-AF65-F5344CB8AC3E}">
        <p14:creationId xmlns:p14="http://schemas.microsoft.com/office/powerpoint/2010/main" val="40550061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drians s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3163" y="857250"/>
            <a:ext cx="2965450" cy="5956300"/>
          </a:xfrm>
          <a:prstGeom prst="rect">
            <a:avLst/>
          </a:prstGeom>
          <a:noFill/>
          <a:ln w="9525">
            <a:solidFill>
              <a:srgbClr val="FBBCA3"/>
            </a:solidFill>
            <a:miter lim="800000"/>
            <a:headEnd/>
            <a:tailEnd/>
          </a:ln>
          <a:extLst>
            <a:ext uri="{909E8E84-426E-40DD-AFC4-6F175D3DCCD1}">
              <a14:hiddenFill xmlns:a14="http://schemas.microsoft.com/office/drawing/2010/main">
                <a:solidFill>
                  <a:srgbClr val="FFFFFF"/>
                </a:solidFill>
              </a14:hiddenFill>
            </a:ext>
          </a:extLst>
        </p:spPr>
      </p:pic>
      <p:sp>
        <p:nvSpPr>
          <p:cNvPr id="7171" name="Line 3"/>
          <p:cNvSpPr>
            <a:spLocks noChangeShapeType="1"/>
          </p:cNvSpPr>
          <p:nvPr/>
        </p:nvSpPr>
        <p:spPr bwMode="auto">
          <a:xfrm>
            <a:off x="9328150" y="6019800"/>
            <a:ext cx="6096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7172" name="Text Box 4"/>
          <p:cNvSpPr txBox="1">
            <a:spLocks noChangeArrowheads="1"/>
          </p:cNvSpPr>
          <p:nvPr/>
        </p:nvSpPr>
        <p:spPr bwMode="auto">
          <a:xfrm>
            <a:off x="9328150" y="5653088"/>
            <a:ext cx="7409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it-IT" sz="1800" b="1">
                <a:solidFill>
                  <a:schemeClr val="bg1"/>
                </a:solidFill>
                <a:latin typeface="Tahoma" panose="020B0604030504040204" pitchFamily="34" charset="0"/>
              </a:rPr>
              <a:t>2 cm</a:t>
            </a:r>
            <a:endParaRPr lang="en-AU" altLang="it-IT" sz="2400" b="1">
              <a:latin typeface="Tahoma" panose="020B0604030504040204" pitchFamily="34" charset="0"/>
            </a:endParaRPr>
          </a:p>
        </p:txBody>
      </p:sp>
      <p:sp>
        <p:nvSpPr>
          <p:cNvPr id="7173" name="Rectangle 5"/>
          <p:cNvSpPr>
            <a:spLocks noGrp="1" noChangeArrowheads="1"/>
          </p:cNvSpPr>
          <p:nvPr>
            <p:ph type="body" idx="1"/>
          </p:nvPr>
        </p:nvSpPr>
        <p:spPr>
          <a:xfrm>
            <a:off x="619806" y="857250"/>
            <a:ext cx="6483802" cy="5648325"/>
          </a:xfrm>
        </p:spPr>
        <p:txBody>
          <a:bodyPr>
            <a:normAutofit/>
          </a:bodyPr>
          <a:lstStyle/>
          <a:p>
            <a:pPr eaLnBrk="1" hangingPunct="1">
              <a:lnSpc>
                <a:spcPct val="80000"/>
              </a:lnSpc>
              <a:buFontTx/>
              <a:buNone/>
            </a:pPr>
            <a:r>
              <a:rPr lang="en-AU" altLang="it-IT" sz="1800" dirty="0"/>
              <a:t>    </a:t>
            </a:r>
            <a:r>
              <a:rPr lang="en-AU" altLang="it-IT" sz="2400" u="sng" dirty="0"/>
              <a:t>Properties</a:t>
            </a:r>
            <a:r>
              <a:rPr lang="en-AU" altLang="it-IT" sz="2000" dirty="0"/>
              <a:t>	            </a:t>
            </a:r>
            <a:r>
              <a:rPr lang="en-AU" altLang="it-IT" sz="2400" u="sng" dirty="0"/>
              <a:t>Potential proxies</a:t>
            </a:r>
          </a:p>
          <a:p>
            <a:pPr eaLnBrk="1" hangingPunct="1">
              <a:lnSpc>
                <a:spcPct val="80000"/>
              </a:lnSpc>
              <a:buFontTx/>
              <a:buNone/>
            </a:pPr>
            <a:endParaRPr lang="en-AU" altLang="it-IT" sz="2000" u="sng" dirty="0"/>
          </a:p>
          <a:p>
            <a:pPr eaLnBrk="1" hangingPunct="1">
              <a:lnSpc>
                <a:spcPct val="80000"/>
              </a:lnSpc>
              <a:buFontTx/>
              <a:buNone/>
            </a:pPr>
            <a:r>
              <a:rPr lang="en-AU" altLang="it-IT" sz="2000" dirty="0"/>
              <a:t>	</a:t>
            </a:r>
          </a:p>
          <a:p>
            <a:pPr eaLnBrk="1" hangingPunct="1">
              <a:lnSpc>
                <a:spcPct val="80000"/>
              </a:lnSpc>
            </a:pPr>
            <a:r>
              <a:rPr lang="en-AU" altLang="it-IT" sz="2000" dirty="0"/>
              <a:t>Age 	&amp; growth	Periods of effective </a:t>
            </a:r>
            <a:r>
              <a:rPr lang="en-AU" altLang="it-IT" sz="2000" dirty="0" smtClean="0"/>
              <a:t>moisture</a:t>
            </a:r>
            <a:r>
              <a:rPr lang="en-AU" altLang="it-IT" sz="2000" dirty="0"/>
              <a:t>, &gt;0 °C 				</a:t>
            </a:r>
          </a:p>
          <a:p>
            <a:pPr eaLnBrk="1" hangingPunct="1">
              <a:lnSpc>
                <a:spcPct val="80000"/>
              </a:lnSpc>
            </a:pPr>
            <a:r>
              <a:rPr lang="en-AU" altLang="it-IT" sz="2000" dirty="0"/>
              <a:t>Morphology 		</a:t>
            </a:r>
            <a:r>
              <a:rPr lang="en-AU" altLang="it-IT" sz="2000" dirty="0" err="1"/>
              <a:t>Palaeohydrology</a:t>
            </a:r>
            <a:endParaRPr lang="en-AU" altLang="it-IT" sz="2000" dirty="0"/>
          </a:p>
          <a:p>
            <a:pPr eaLnBrk="1" hangingPunct="1">
              <a:lnSpc>
                <a:spcPct val="80000"/>
              </a:lnSpc>
            </a:pPr>
            <a:endParaRPr lang="en-AU" altLang="it-IT" sz="2000" dirty="0"/>
          </a:p>
          <a:p>
            <a:pPr eaLnBrk="1" hangingPunct="1">
              <a:lnSpc>
                <a:spcPct val="80000"/>
              </a:lnSpc>
            </a:pPr>
            <a:r>
              <a:rPr lang="en-AU" altLang="it-IT" sz="2000" dirty="0"/>
              <a:t>O isotopes		Temperature					Rainfall patterns</a:t>
            </a:r>
          </a:p>
          <a:p>
            <a:pPr eaLnBrk="1" hangingPunct="1">
              <a:lnSpc>
                <a:spcPct val="80000"/>
              </a:lnSpc>
              <a:buFontTx/>
              <a:buNone/>
            </a:pPr>
            <a:r>
              <a:rPr lang="en-AU" altLang="it-IT" sz="2000" dirty="0"/>
              <a:t>    </a:t>
            </a:r>
          </a:p>
          <a:p>
            <a:pPr eaLnBrk="1" hangingPunct="1">
              <a:lnSpc>
                <a:spcPct val="80000"/>
              </a:lnSpc>
            </a:pPr>
            <a:r>
              <a:rPr lang="en-AU" altLang="it-IT" sz="2000" dirty="0"/>
              <a:t>C </a:t>
            </a:r>
            <a:r>
              <a:rPr lang="en-AU" altLang="it-IT" sz="2000" dirty="0" smtClean="0"/>
              <a:t>isotopes: </a:t>
            </a:r>
            <a:r>
              <a:rPr lang="en-AU" altLang="it-IT" sz="2000" dirty="0"/>
              <a:t>		Biological </a:t>
            </a:r>
            <a:r>
              <a:rPr lang="en-AU" altLang="it-IT" sz="2000" smtClean="0"/>
              <a:t>activity,Palaeohydrology</a:t>
            </a:r>
            <a:endParaRPr lang="en-AU" altLang="it-IT" sz="2000" dirty="0"/>
          </a:p>
          <a:p>
            <a:pPr eaLnBrk="1" hangingPunct="1">
              <a:lnSpc>
                <a:spcPct val="80000"/>
              </a:lnSpc>
              <a:buFontTx/>
              <a:buNone/>
            </a:pPr>
            <a:endParaRPr lang="en-AU" altLang="it-IT" sz="2000" dirty="0"/>
          </a:p>
          <a:p>
            <a:pPr eaLnBrk="1" hangingPunct="1">
              <a:lnSpc>
                <a:spcPct val="80000"/>
              </a:lnSpc>
            </a:pPr>
            <a:r>
              <a:rPr lang="en-AU" altLang="it-IT" sz="2000" dirty="0" smtClean="0"/>
              <a:t>Fluorescence:</a:t>
            </a:r>
            <a:r>
              <a:rPr lang="en-AU" altLang="it-IT" sz="2000" dirty="0"/>
              <a:t>	</a:t>
            </a:r>
            <a:r>
              <a:rPr lang="en-AU" altLang="it-IT" sz="2000" dirty="0" smtClean="0"/>
              <a:t>                 </a:t>
            </a:r>
            <a:r>
              <a:rPr lang="en-AU" altLang="it-IT" sz="2000" dirty="0" err="1" smtClean="0"/>
              <a:t>Palaeohydrology</a:t>
            </a:r>
            <a:r>
              <a:rPr lang="en-AU" altLang="it-IT" sz="2000" dirty="0" smtClean="0"/>
              <a:t>, Temperature</a:t>
            </a:r>
            <a:endParaRPr lang="en-AU" altLang="it-IT" sz="2000" dirty="0"/>
          </a:p>
          <a:p>
            <a:pPr eaLnBrk="1" hangingPunct="1">
              <a:lnSpc>
                <a:spcPct val="80000"/>
              </a:lnSpc>
            </a:pPr>
            <a:endParaRPr lang="en-AU" altLang="it-IT" sz="2000" dirty="0"/>
          </a:p>
          <a:p>
            <a:pPr eaLnBrk="1" hangingPunct="1">
              <a:lnSpc>
                <a:spcPct val="80000"/>
              </a:lnSpc>
            </a:pPr>
            <a:r>
              <a:rPr lang="en-AU" altLang="it-IT" sz="2000" dirty="0"/>
              <a:t>Trace </a:t>
            </a:r>
            <a:r>
              <a:rPr lang="en-AU" altLang="it-IT" sz="2000" dirty="0" smtClean="0"/>
              <a:t>element:</a:t>
            </a:r>
            <a:r>
              <a:rPr lang="en-AU" altLang="it-IT" sz="2000" dirty="0"/>
              <a:t>	Biological </a:t>
            </a:r>
            <a:r>
              <a:rPr lang="en-AU" altLang="it-IT" sz="2000" dirty="0" smtClean="0"/>
              <a:t>activity    </a:t>
            </a:r>
            <a:r>
              <a:rPr lang="en-AU" altLang="it-IT" sz="2000" dirty="0"/>
              <a:t>isotope ratios	Dust </a:t>
            </a:r>
            <a:r>
              <a:rPr lang="en-AU" altLang="it-IT" sz="2000" dirty="0" smtClean="0"/>
              <a:t>flux </a:t>
            </a:r>
            <a:r>
              <a:rPr lang="en-AU" altLang="it-IT" sz="2000" dirty="0" err="1" smtClean="0"/>
              <a:t>PalaeohydrologyPalaeo</a:t>
            </a:r>
            <a:r>
              <a:rPr lang="en-AU" altLang="it-IT" sz="2000" dirty="0" smtClean="0"/>
              <a:t>-volcanism</a:t>
            </a:r>
            <a:endParaRPr lang="en-AU" altLang="it-IT" sz="2000" dirty="0"/>
          </a:p>
        </p:txBody>
      </p:sp>
      <p:sp>
        <p:nvSpPr>
          <p:cNvPr id="7174" name="Rectangle 6"/>
          <p:cNvSpPr>
            <a:spLocks noGrp="1" noChangeArrowheads="1"/>
          </p:cNvSpPr>
          <p:nvPr>
            <p:ph type="title"/>
          </p:nvPr>
        </p:nvSpPr>
        <p:spPr>
          <a:xfrm>
            <a:off x="3951288" y="-88343"/>
            <a:ext cx="8424862" cy="777875"/>
          </a:xfrm>
          <a:noFill/>
        </p:spPr>
        <p:txBody>
          <a:bodyPr/>
          <a:lstStyle/>
          <a:p>
            <a:pPr eaLnBrk="1" hangingPunct="1"/>
            <a:r>
              <a:rPr lang="en-US" altLang="it-IT" sz="3600" b="1" i="1" dirty="0">
                <a:solidFill>
                  <a:schemeClr val="folHlink"/>
                </a:solidFill>
                <a:latin typeface="Agency FB" panose="020B0503020202020204" pitchFamily="34" charset="0"/>
              </a:rPr>
              <a:t>Speleothem properties</a:t>
            </a:r>
          </a:p>
        </p:txBody>
      </p:sp>
    </p:spTree>
    <p:extLst>
      <p:ext uri="{BB962C8B-B14F-4D97-AF65-F5344CB8AC3E}">
        <p14:creationId xmlns:p14="http://schemas.microsoft.com/office/powerpoint/2010/main" val="141137458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12662</TotalTime>
  <Words>835</Words>
  <Application>Microsoft Office PowerPoint</Application>
  <PresentationFormat>Widescreen</PresentationFormat>
  <Paragraphs>86</Paragraphs>
  <Slides>24</Slides>
  <Notes>9</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24</vt:i4>
      </vt:variant>
    </vt:vector>
  </HeadingPairs>
  <TitlesOfParts>
    <vt:vector size="37" baseType="lpstr">
      <vt:lpstr>Agency FB</vt:lpstr>
      <vt:lpstr>Arial</vt:lpstr>
      <vt:lpstr>Calibri</vt:lpstr>
      <vt:lpstr>Calibri Light</vt:lpstr>
      <vt:lpstr>RMTMI</vt:lpstr>
      <vt:lpstr>Tahoma</vt:lpstr>
      <vt:lpstr>Times</vt:lpstr>
      <vt:lpstr>Times New Roman</vt:lpstr>
      <vt:lpstr>Verdana</vt:lpstr>
      <vt:lpstr>Whitney-Bold</vt:lpstr>
      <vt:lpstr>Whitney-Book</vt:lpstr>
      <vt:lpstr>Whitney-Semibold</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Speleothem properties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utente</cp:lastModifiedBy>
  <cp:revision>36</cp:revision>
  <dcterms:created xsi:type="dcterms:W3CDTF">2018-10-02T15:18:31Z</dcterms:created>
  <dcterms:modified xsi:type="dcterms:W3CDTF">2018-10-11T11:15:52Z</dcterms:modified>
</cp:coreProperties>
</file>